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4EEBC-166A-4A02-A478-876F365659F4}" v="139" dt="2021-02-22T09:09:11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72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2T08:04:20.10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0155921-0A20-4EE9-A368-60187CC2E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B2B3800-B78A-435B-89F0-CD05253C7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6EB0911-FE02-4584-A6E4-05B1CC3C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1003-7A13-4A8A-9F22-673F372DBA85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3D97D1B-875C-4DA9-B7FD-490DC01B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A1F96F0-8DFE-4040-B748-41F5FC2E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9E72-E959-44AF-A090-C88A9FBAA5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84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6DD6819-1E47-433F-A23E-190F263F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D9EF2CB1-A8CC-42A4-8C6F-D486B2099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BFCBAB1-029E-43F1-A709-CFBFAAA8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1003-7A13-4A8A-9F22-673F372DBA85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70505E5B-1240-4666-9CEA-CCABD533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DD82BED-36DE-4549-B3DD-177B03FF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9E72-E959-44AF-A090-C88A9FBAA5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79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2A512CD2-E8CD-41F3-AAD2-9374266E3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002277C6-B975-49B5-9DED-3A5DAD1E4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EAAFBA3-34CD-47AE-9B36-4C971818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1003-7A13-4A8A-9F22-673F372DBA85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B47CECB-C46B-4D76-8F3B-515FADD1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8FD7B950-2E5F-40F0-A26C-19A10B2F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9E72-E959-44AF-A090-C88A9FBAA5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12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FCF004-7C97-44E6-82AF-8BF6C239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7B0658D-7662-44F4-8EEB-CBC4DAF4F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A5257EC-3577-483C-B695-069CFCC8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1003-7A13-4A8A-9F22-673F372DBA85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87A964C-0C11-4DC7-A39C-8E552913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3D76508-FF1E-4482-B147-CA3A3EC8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9E72-E959-44AF-A090-C88A9FBAA5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71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F230249-AE6D-46DD-B2FA-07BE9875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3849CA20-D7F1-4B7D-A80B-09F3E70B5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BCBC8BF-BC4D-4E62-ADAB-4717841B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1003-7A13-4A8A-9F22-673F372DBA85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DCCDD50-94C5-40CF-89E1-530ADBF2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363012E6-CB19-4DBF-B3EF-FA3D0B30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9E72-E959-44AF-A090-C88A9FBAA5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54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9D07DD1-F626-4641-8B3B-50B034A1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2CC89CA-2649-4446-AF53-135AC0956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C007FF27-3842-4DE9-ABFC-72A47CFF5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68A97B55-9C6A-4EFB-969B-7EE43AD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1003-7A13-4A8A-9F22-673F372DBA85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245BADDF-2087-4034-91C4-A6020F2F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55B81BB9-FA39-4A6B-908F-22C7AD44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9E72-E959-44AF-A090-C88A9FBAA5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897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A0C6874-6C6E-495B-BF0A-9D89CFD9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6CEC71F3-8926-4B55-B051-2FE12DF0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A36C46BE-8CF8-47E1-8B19-B1AE48C9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C8E6D2C8-555D-49EE-B987-ED0B6AF7B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98CB03A8-CEA8-4E78-BD03-2F773308A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5E506615-030B-464E-BC1E-405D4DAD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1003-7A13-4A8A-9F22-673F372DBA85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044EAF02-0829-452A-8C4B-1B180AA30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B7C72B23-A68F-43D5-A4D8-C4994A3F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9E72-E959-44AF-A090-C88A9FBAA5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3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83BA5CA-D402-48F1-BC3F-3A1AB95C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2DE520E7-5FA0-4CD9-B4F1-14ED202B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1003-7A13-4A8A-9F22-673F372DBA85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BF93CB37-CB97-47B9-87A4-BDBB1336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816C8D3D-A346-4319-8267-8D965019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9E72-E959-44AF-A090-C88A9FBAA5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083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0577FA55-26FF-4C3A-8465-4C8F182D6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1003-7A13-4A8A-9F22-673F372DBA85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F1697BBD-342E-418C-B596-4DBB1565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35F9C7E6-6033-4F0D-A038-753202D4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9E72-E959-44AF-A090-C88A9FBAA5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48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D154AF9-9CDD-4D94-92BA-BFFA9CD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9F0A19B-B9A7-4DC4-B6BD-6DEE1B232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5921DB3E-C966-4F48-84D1-E90FFC828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0B1692FA-18F2-49F3-8C03-5D59F009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1003-7A13-4A8A-9F22-673F372DBA85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70EE685A-A3C9-4636-84CB-943A1CF3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5F95AFF5-91AE-49CF-97C0-0C14296D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9E72-E959-44AF-A090-C88A9FBAA5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45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CF32CA1-EB1B-46B7-A9A7-2FAAC48F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478AC217-77C7-4828-9D5E-5D5439A20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2568400D-0482-44BB-91FA-6AC473C97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17083620-AB85-4BFC-A362-58A8D01C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1003-7A13-4A8A-9F22-673F372DBA85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CFA9B8F8-5A36-4FC6-9C03-157ED59A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BDFDD9DF-CFA0-4164-A2A3-0D23347F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9E72-E959-44AF-A090-C88A9FBAA5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99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17546929-6AF1-4C5B-85EE-AE0A4A64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C5779B6A-D62C-4489-ADFA-BECBA7D53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646C342-65F2-438F-BC7C-5E6F37EA7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21003-7A13-4A8A-9F22-673F372DBA85}" type="datetimeFigureOut">
              <a:rPr lang="pl-PL" smtClean="0"/>
              <a:t>26.02.2021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3E0ABFF-8F83-458D-AD9F-E5B50A822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8FF8917-B34B-4C11-BF4F-56087EF17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9E72-E959-44AF-A090-C88A9FBAA5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7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.wikipedia.org/wiki/1_marc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s://pl.wikipedia.org/wiki/Karol_Bady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C0A1ED06-4733-4020-9C60-81D4D8014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0CA3509-3AF9-45FE-93ED-57BB5D5E8E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Znalezione obrazy dla zapytania: żołnierze wy">
            <a:extLst>
              <a:ext uri="{FF2B5EF4-FFF2-40B4-BE49-F238E27FC236}">
                <a16:creationId xmlns="" xmlns:a16="http://schemas.microsoft.com/office/drawing/2014/main" id="{54FA71A3-9E47-4D59-8213-10C2DD011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0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136A049-7E33-44F3-AAB5-62B7A0081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2470" y="2226365"/>
            <a:ext cx="6706576" cy="305340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fontAlgn="base"/>
            <a:r>
              <a:rPr lang="en-US" sz="4900" b="1" i="0" dirty="0" err="1">
                <a:solidFill>
                  <a:srgbClr val="FFFFFF"/>
                </a:solidFill>
                <a:effectLst/>
              </a:rPr>
              <a:t>Żołnierze</a:t>
            </a:r>
            <a:r>
              <a:rPr lang="en-US" sz="4900" b="1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4900" b="1" i="0" dirty="0" err="1">
                <a:solidFill>
                  <a:srgbClr val="FFFFFF"/>
                </a:solidFill>
                <a:effectLst/>
              </a:rPr>
              <a:t>wyklęci</a:t>
            </a:r>
            <a:r>
              <a:rPr lang="en-US" sz="4900" b="1" i="0" dirty="0">
                <a:solidFill>
                  <a:srgbClr val="FFFFFF"/>
                </a:solidFill>
                <a:effectLst/>
              </a:rPr>
              <a:t>, </a:t>
            </a:r>
            <a:r>
              <a:rPr lang="en-US" sz="4900" b="1" i="0" dirty="0" err="1">
                <a:solidFill>
                  <a:srgbClr val="FFFFFF"/>
                </a:solidFill>
                <a:effectLst/>
              </a:rPr>
              <a:t>Żołnierze</a:t>
            </a:r>
            <a:r>
              <a:rPr lang="en-US" sz="4900" b="1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4900" b="1" i="0" dirty="0" err="1">
                <a:solidFill>
                  <a:srgbClr val="FFFFFF"/>
                </a:solidFill>
                <a:effectLst/>
              </a:rPr>
              <a:t>niezłomni</a:t>
            </a:r>
            <a:r>
              <a:rPr lang="en-US" sz="4900" b="0" i="0" dirty="0">
                <a:solidFill>
                  <a:srgbClr val="FFFFFF"/>
                </a:solidFill>
                <a:effectLst/>
              </a:rPr>
              <a:t> </a:t>
            </a:r>
            <a:r>
              <a:rPr lang="en-US" sz="3700" b="0" i="0" dirty="0">
                <a:solidFill>
                  <a:srgbClr val="FFFFFF"/>
                </a:solidFill>
                <a:effectLst/>
              </a:rPr>
              <a:t/>
            </a:r>
            <a:br>
              <a:rPr lang="en-US" sz="3700" b="0" i="0" dirty="0">
                <a:solidFill>
                  <a:srgbClr val="FFFFFF"/>
                </a:solidFill>
                <a:effectLst/>
              </a:rPr>
            </a:br>
            <a:r>
              <a:rPr lang="en-US" sz="3700" b="0" i="0" dirty="0">
                <a:solidFill>
                  <a:srgbClr val="FFFFFF"/>
                </a:solidFill>
                <a:effectLst/>
              </a:rPr>
              <a:t> </a:t>
            </a:r>
            <a:br>
              <a:rPr lang="en-US" sz="3700" b="0" i="0" dirty="0">
                <a:solidFill>
                  <a:srgbClr val="FFFFFF"/>
                </a:solidFill>
                <a:effectLst/>
              </a:rPr>
            </a:br>
            <a:r>
              <a:rPr lang="en-US" sz="2200" b="1" i="0" dirty="0" err="1">
                <a:solidFill>
                  <a:srgbClr val="FFFFFF"/>
                </a:solidFill>
                <a:effectLst/>
              </a:rPr>
              <a:t>Antykomunistyczne</a:t>
            </a:r>
            <a:r>
              <a:rPr lang="en-US" sz="2200" b="1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FFFFFF"/>
                </a:solidFill>
                <a:effectLst/>
              </a:rPr>
              <a:t>podziemie</a:t>
            </a:r>
            <a:r>
              <a:rPr lang="en-US" sz="2200" b="1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FFFFFF"/>
                </a:solidFill>
                <a:effectLst/>
              </a:rPr>
              <a:t>na</a:t>
            </a:r>
            <a:r>
              <a:rPr lang="en-US" sz="2200" b="1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b="1" i="0" dirty="0" err="1">
                <a:solidFill>
                  <a:srgbClr val="FFFFFF"/>
                </a:solidFill>
                <a:effectLst/>
              </a:rPr>
              <a:t>Rzeszowszczyźnie</a:t>
            </a:r>
            <a:r>
              <a:rPr lang="en-US" sz="2200" b="1" i="0" dirty="0">
                <a:solidFill>
                  <a:srgbClr val="FFFFFF"/>
                </a:solidFill>
                <a:effectLst/>
              </a:rPr>
              <a:t> </a:t>
            </a:r>
            <a:r>
              <a:rPr lang="en-US" sz="2200" b="0" i="0" dirty="0">
                <a:solidFill>
                  <a:srgbClr val="FFFFFF"/>
                </a:solidFill>
                <a:effectLst/>
              </a:rPr>
              <a:t> </a:t>
            </a:r>
            <a:br>
              <a:rPr lang="en-US" sz="2200" b="0" i="0" dirty="0">
                <a:solidFill>
                  <a:srgbClr val="FFFFFF"/>
                </a:solidFill>
                <a:effectLst/>
              </a:rPr>
            </a:br>
            <a:r>
              <a:rPr lang="en-US" sz="2200" b="1" i="0" dirty="0">
                <a:solidFill>
                  <a:srgbClr val="FFFFFF"/>
                </a:solidFill>
                <a:effectLst/>
              </a:rPr>
              <a:t>po 1944 </a:t>
            </a:r>
            <a:r>
              <a:rPr lang="en-US" sz="2200" b="1" i="0" dirty="0" err="1">
                <a:solidFill>
                  <a:srgbClr val="FFFFFF"/>
                </a:solidFill>
                <a:effectLst/>
              </a:rPr>
              <a:t>roku</a:t>
            </a:r>
            <a:r>
              <a:rPr lang="en-US" sz="2200" b="1" i="0" dirty="0">
                <a:solidFill>
                  <a:srgbClr val="FFFFFF"/>
                </a:solidFill>
                <a:effectLst/>
              </a:rPr>
              <a:t>.</a:t>
            </a:r>
            <a:r>
              <a:rPr lang="en-US" sz="2200" b="0" i="0" dirty="0">
                <a:solidFill>
                  <a:srgbClr val="FFFFFF"/>
                </a:solidFill>
                <a:effectLst/>
              </a:rPr>
              <a:t> </a:t>
            </a:r>
            <a:r>
              <a:rPr lang="en-US" sz="3700" b="0" i="0" dirty="0">
                <a:solidFill>
                  <a:srgbClr val="FFFFFF"/>
                </a:solidFill>
                <a:effectLst/>
              </a:rPr>
              <a:t/>
            </a:r>
            <a:br>
              <a:rPr lang="en-US" sz="3700" b="0" i="0" dirty="0">
                <a:solidFill>
                  <a:srgbClr val="FFFFFF"/>
                </a:solidFill>
                <a:effectLst/>
              </a:rPr>
            </a:br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24BE7C23-4ACD-4B32-AC9A-57A29BC21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808" y="5099130"/>
            <a:ext cx="10165218" cy="2588458"/>
          </a:xfrm>
        </p:spPr>
        <p:txBody>
          <a:bodyPr vert="horz" lIns="91440" tIns="45720" rIns="91440" bIns="45720" rtlCol="0">
            <a:normAutofit/>
          </a:bodyPr>
          <a:lstStyle/>
          <a:p>
            <a:pPr algn="l" fontAlgn="base"/>
            <a:r>
              <a:rPr lang="en-US" sz="2000" b="0" i="0" dirty="0">
                <a:solidFill>
                  <a:srgbClr val="FFFFFF"/>
                </a:solidFill>
                <a:effectLst/>
              </a:rPr>
              <a:t/>
            </a:r>
            <a:br>
              <a:rPr lang="en-US" sz="2000" b="0" i="0" dirty="0">
                <a:solidFill>
                  <a:srgbClr val="FFFFFF"/>
                </a:solidFill>
                <a:effectLst/>
              </a:rPr>
            </a:br>
            <a:r>
              <a:rPr lang="en-US" sz="2000" b="1" i="1" dirty="0">
                <a:solidFill>
                  <a:srgbClr val="FFFFFF"/>
                </a:solidFill>
                <a:effectLst/>
              </a:rPr>
              <a:t>"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Odbiorą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mi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tylko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życie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. A to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nie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najważniejsze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.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Cieszę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się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że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będę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zamordowany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jako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katolik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za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wiarę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świętą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jako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Polak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za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Polskę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niepodległą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i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szczęśliwą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jako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człowiek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za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prawdę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i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effectLst/>
              </a:rPr>
              <a:t>sprawiedliwość</a:t>
            </a:r>
            <a:r>
              <a:rPr lang="en-US" sz="2000" b="1" i="1" dirty="0">
                <a:solidFill>
                  <a:srgbClr val="FFFFFF"/>
                </a:solidFill>
                <a:effectLst/>
              </a:rPr>
              <a:t>".</a:t>
            </a:r>
            <a:r>
              <a:rPr lang="en-US" sz="2000" b="1" i="0" dirty="0">
                <a:solidFill>
                  <a:srgbClr val="FFFFFF"/>
                </a:solidFill>
                <a:effectLst/>
              </a:rPr>
              <a:t> 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 </a:t>
            </a:r>
          </a:p>
          <a:p>
            <a:pPr algn="r" fontAlgn="base"/>
            <a:r>
              <a:rPr lang="en-US" sz="2000" b="1" i="0" dirty="0" err="1">
                <a:solidFill>
                  <a:srgbClr val="FFFFFF"/>
                </a:solidFill>
                <a:effectLst/>
              </a:rPr>
              <a:t>Łukasz</a:t>
            </a:r>
            <a:r>
              <a:rPr lang="en-US" sz="2000" b="1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FFFFFF"/>
                </a:solidFill>
                <a:effectLst/>
              </a:rPr>
              <a:t>Ciepliński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42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5396781C-32A1-4FDA-A83B-A7FF8C1B1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879A41D-6CD7-49B6-82FB-74AC5805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10" y="-147291"/>
            <a:ext cx="6527178" cy="1323439"/>
          </a:xfrm>
        </p:spPr>
        <p:txBody>
          <a:bodyPr anchor="t">
            <a:normAutofit/>
          </a:bodyPr>
          <a:lstStyle/>
          <a:p>
            <a:pPr rtl="0" fontAlgn="base"/>
            <a:r>
              <a:rPr lang="pl-PL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sz="22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pl-PL" sz="2200" b="0" i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pl-PL" sz="22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por.Franciszek</a:t>
            </a:r>
            <a:r>
              <a:rPr lang="pl-PL" sz="22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Błażej</a:t>
            </a:r>
            <a:r>
              <a:rPr lang="pl-PL" sz="22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sz="22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„Tadeusz”, „Poleski”, „Roman”, „Bogusław”</a:t>
            </a:r>
            <a:r>
              <a:rPr lang="pl-PL" sz="22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sz="22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pl-PL" sz="22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endParaRPr lang="pl-PL" sz="2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Obraz zawierający tekst, drzewo, zewnętrzne, kamień&#10;&#10;Opis wygenerowany automatycznie">
            <a:extLst>
              <a:ext uri="{FF2B5EF4-FFF2-40B4-BE49-F238E27FC236}">
                <a16:creationId xmlns="" xmlns:a16="http://schemas.microsoft.com/office/drawing/2014/main" id="{79AA692C-8084-4B7A-BF2A-A3DA4A667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778"/>
          <a:stretch/>
        </p:blipFill>
        <p:spPr bwMode="auto"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54A1C8FD-E5B7-4BEC-A74A-A55FB8EA7C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B20D202D-5E48-4B15-9AF5-71BED4FCF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8D6A069-9380-4E59-A0DA-07053EE8E5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3568724-DD55-40CD-8F88-1655DC4C8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602" y="1020418"/>
            <a:ext cx="7380355" cy="5446644"/>
          </a:xfrm>
        </p:spPr>
        <p:txBody>
          <a:bodyPr>
            <a:normAutofit fontScale="92500"/>
          </a:bodyPr>
          <a:lstStyle/>
          <a:p>
            <a:pPr marL="0" indent="0" rtl="0" fontAlgn="base">
              <a:buNone/>
            </a:pP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  <a:t>Urodził się  </a:t>
            </a:r>
            <a:r>
              <a:rPr lang="pl-PL" sz="2200" b="1" dirty="0">
                <a:solidFill>
                  <a:schemeClr val="bg1"/>
                </a:solidFill>
                <a:latin typeface="+mj-lt"/>
              </a:rPr>
              <a:t>27 października</a:t>
            </a: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  <a:t> </a:t>
            </a:r>
            <a:r>
              <a:rPr lang="pl-PL" sz="2200" b="1" dirty="0">
                <a:solidFill>
                  <a:schemeClr val="bg1"/>
                </a:solidFill>
                <a:latin typeface="+mj-lt"/>
              </a:rPr>
              <a:t>1907</a:t>
            </a: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  <a:t> w </a:t>
            </a:r>
            <a:r>
              <a:rPr lang="pl-PL" sz="2200" b="1" dirty="0">
                <a:solidFill>
                  <a:schemeClr val="bg1"/>
                </a:solidFill>
                <a:latin typeface="+mj-lt"/>
              </a:rPr>
              <a:t>Nosówce</a:t>
            </a: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  <a:t>, zmarł </a:t>
            </a:r>
            <a:r>
              <a:rPr lang="pl-PL" sz="2200" b="1" i="0" u="none" strike="noStrike" dirty="0">
                <a:solidFill>
                  <a:schemeClr val="bg1"/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 marca</a:t>
            </a: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  <a:t> </a:t>
            </a:r>
            <a:r>
              <a:rPr lang="pl-PL" sz="2200" b="1" dirty="0">
                <a:solidFill>
                  <a:schemeClr val="bg1"/>
                </a:solidFill>
                <a:latin typeface="+mj-lt"/>
              </a:rPr>
              <a:t>1951</a:t>
            </a: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  <a:t> r. w Warszawie. Był absolwentem </a:t>
            </a:r>
            <a:r>
              <a:rPr lang="pl-PL" sz="2200" b="1" dirty="0">
                <a:solidFill>
                  <a:schemeClr val="bg1"/>
                </a:solidFill>
                <a:latin typeface="+mj-lt"/>
              </a:rPr>
              <a:t>Szkoły Podchorążych Piechoty</a:t>
            </a: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  <a:t> w Komorowie k. Ostrowi Mazowieckiej.  </a:t>
            </a:r>
            <a:b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  <a:t>W marcu 1939 r. dowodził 4. kompanią strzelecką w II batalionie, a w czasie </a:t>
            </a:r>
            <a:r>
              <a:rPr lang="pl-PL" sz="2200" b="1" dirty="0">
                <a:solidFill>
                  <a:schemeClr val="bg1"/>
                </a:solidFill>
                <a:latin typeface="+mj-lt"/>
              </a:rPr>
              <a:t>kampanii wrześniowej</a:t>
            </a: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  <a:t> w I batalionie mjr. Stefana </a:t>
            </a:r>
            <a:r>
              <a:rPr lang="pl-PL" sz="2200" b="1" i="0" dirty="0" err="1">
                <a:solidFill>
                  <a:schemeClr val="bg1"/>
                </a:solidFill>
                <a:effectLst/>
                <a:latin typeface="+mj-lt"/>
              </a:rPr>
              <a:t>Gieranowskiego</a:t>
            </a: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  <a:t>. </a:t>
            </a:r>
            <a:endParaRPr lang="pl-PL" sz="1900" b="1" i="0" dirty="0">
              <a:solidFill>
                <a:schemeClr val="bg1"/>
              </a:solidFill>
              <a:effectLst/>
              <a:latin typeface="+mj-lt"/>
            </a:endParaRPr>
          </a:p>
          <a:p>
            <a:pPr marL="0" indent="0" algn="just" rtl="0" fontAlgn="base">
              <a:buNone/>
            </a:pP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  <a:t>Od 1939 w konspiracji, początkowo jako oficer szkoleniowy, potem jako oficer operacyjny Inspektoratu Rzeszowskiego AK. W nocy z 7 na 8 października 1944 wziął udział w akcji odbijania więźniów z Zamku Lubomirskich w Rzeszowie. </a:t>
            </a:r>
          </a:p>
          <a:p>
            <a:pPr marL="0" indent="0" algn="just" rtl="0" fontAlgn="base">
              <a:buNone/>
            </a:pP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  <a:t>W 1945 roku działał w Zrzeszeniu </a:t>
            </a:r>
            <a:r>
              <a:rPr lang="pl-PL" sz="2200" b="1" dirty="0">
                <a:solidFill>
                  <a:schemeClr val="bg1"/>
                </a:solidFill>
                <a:latin typeface="+mj-lt"/>
              </a:rPr>
              <a:t>Wolność i Niezawisłość</a:t>
            </a: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  <a:t>, kierował działem propagandy Obszaru Południowego WiN, a od grudnia 1946 do aresztowania w październiku 1948 jego prezesem.  </a:t>
            </a:r>
            <a:endParaRPr lang="pl-PL" sz="1900" b="1" i="0" dirty="0">
              <a:solidFill>
                <a:schemeClr val="bg1"/>
              </a:solidFill>
              <a:effectLst/>
              <a:latin typeface="+mj-lt"/>
            </a:endParaRPr>
          </a:p>
          <a:p>
            <a:pPr marL="0" indent="0" algn="just" rtl="0" fontAlgn="base">
              <a:buNone/>
            </a:pP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  <a:t>Franciszek Błażej został aresztowany przez organa bezpieczeństwa 2 września 1947. Poddany wraz z pozostałymi członkami IV ZG okrutnemu trzyletniemu, śledztwu nadzorowanemu przez </a:t>
            </a:r>
            <a:r>
              <a:rPr lang="pl-PL" sz="2200" b="1" dirty="0">
                <a:solidFill>
                  <a:schemeClr val="bg1"/>
                </a:solidFill>
                <a:latin typeface="+mj-lt"/>
              </a:rPr>
              <a:t>NKWD, </a:t>
            </a:r>
            <a:r>
              <a:rPr lang="pl-PL" sz="2200" b="1" i="0" dirty="0">
                <a:solidFill>
                  <a:schemeClr val="bg1"/>
                </a:solidFill>
                <a:effectLst/>
                <a:latin typeface="+mj-lt"/>
              </a:rPr>
              <a:t>w którym był torturowany. Został zabity strzałem w tył głowy 1 marca 1951 r. </a:t>
            </a:r>
            <a:endParaRPr lang="pl-PL" sz="1900" b="1" i="0" dirty="0">
              <a:solidFill>
                <a:schemeClr val="bg1"/>
              </a:solidFill>
              <a:effectLst/>
              <a:latin typeface="+mj-lt"/>
            </a:endParaRPr>
          </a:p>
          <a:p>
            <a:endParaRPr lang="pl-PL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37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DB0FF77-DC63-431A-894B-4FABD3B6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615536"/>
            <a:ext cx="7394713" cy="1828800"/>
          </a:xfrm>
        </p:spPr>
        <p:txBody>
          <a:bodyPr>
            <a:normAutofit/>
          </a:bodyPr>
          <a:lstStyle/>
          <a:p>
            <a:r>
              <a:rPr lang="pl-PL" sz="1800" b="1" i="1" dirty="0">
                <a:effectLst/>
                <a:latin typeface="Arial" panose="020B0604020202020204" pitchFamily="34" charset="0"/>
              </a:rPr>
              <a:t>kpt. Józef Rzepka</a:t>
            </a:r>
            <a:r>
              <a:rPr lang="pl-PL" sz="1800" b="0" i="1" dirty="0">
                <a:effectLst/>
                <a:latin typeface="Arial" panose="020B0604020202020204" pitchFamily="34" charset="0"/>
              </a:rPr>
              <a:t> ,,</a:t>
            </a:r>
            <a:r>
              <a:rPr lang="pl-PL" sz="1800" b="1" i="1" dirty="0">
                <a:effectLst/>
                <a:latin typeface="Arial" panose="020B0604020202020204" pitchFamily="34" charset="0"/>
              </a:rPr>
              <a:t>Krzysztof’’, ,,Rekin’’, ,,Stefan’’, ,,Znicz’’</a:t>
            </a:r>
            <a:r>
              <a:rPr lang="pl-PL" sz="1800" b="0" i="1" dirty="0">
                <a:effectLst/>
                <a:latin typeface="Arial" panose="020B0604020202020204" pitchFamily="34" charset="0"/>
              </a:rPr>
              <a:t>  </a:t>
            </a:r>
            <a:endParaRPr lang="pl-PL" sz="1800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7636FE-4858-4F91-AD3B-1A42E4A0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53" y="603371"/>
            <a:ext cx="7394713" cy="5651257"/>
          </a:xfrm>
        </p:spPr>
        <p:txBody>
          <a:bodyPr>
            <a:normAutofit fontScale="92500" lnSpcReduction="10000"/>
          </a:bodyPr>
          <a:lstStyle/>
          <a:p>
            <a:pPr marL="0" indent="0" rtl="0" fontAlgn="base">
              <a:buNone/>
            </a:pPr>
            <a:r>
              <a:rPr lang="pl-PL" sz="2000" b="0" i="0" dirty="0">
                <a:effectLst/>
                <a:latin typeface="Times New Roman" panose="02020603050405020304" pitchFamily="18" charset="0"/>
              </a:rPr>
              <a:t>Urodził się 22 grudnia 1913 w </a:t>
            </a:r>
            <a:r>
              <a:rPr lang="pl-PL" sz="2000" dirty="0">
                <a:latin typeface="Times New Roman" panose="02020603050405020304" pitchFamily="18" charset="0"/>
              </a:rPr>
              <a:t>Bratkowicach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, zmarł 1 marca 1951 w </a:t>
            </a:r>
            <a:r>
              <a:rPr lang="pl-PL" sz="2000" dirty="0">
                <a:latin typeface="Times New Roman" panose="02020603050405020304" pitchFamily="18" charset="0"/>
              </a:rPr>
              <a:t>Warszawie</a:t>
            </a:r>
            <a:r>
              <a:rPr lang="pl-PL" sz="2000" dirty="0">
                <a:latin typeface="Calibri" panose="020F0502020204030204" pitchFamily="34" charset="0"/>
              </a:rPr>
              <a:t>.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 Naukę rozpoczął w szkole powszechnej w Bratkowicach,  kontynuował w I Gimnazjum w </a:t>
            </a:r>
            <a:r>
              <a:rPr lang="pl-PL" sz="2000" dirty="0">
                <a:latin typeface="Times New Roman" panose="02020603050405020304" pitchFamily="18" charset="0"/>
              </a:rPr>
              <a:t>Rzeszowie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. Uczęszczał do jednej klasy z </a:t>
            </a:r>
            <a:r>
              <a:rPr lang="pl-PL" sz="2000" dirty="0">
                <a:latin typeface="Times New Roman" panose="02020603050405020304" pitchFamily="18" charset="0"/>
              </a:rPr>
              <a:t>Mieczysławem Kawalcem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, który również został zamordowany w mokotowskim więzieniu. W roku 1934 rozpoczął studia prawnicze na </a:t>
            </a:r>
            <a:r>
              <a:rPr lang="pl-PL" sz="2000" dirty="0">
                <a:latin typeface="Times New Roman" panose="02020603050405020304" pitchFamily="18" charset="0"/>
              </a:rPr>
              <a:t>Uniwersytecie Warszawskim.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 W latach 1937–1938 odbył służbę wojskową w </a:t>
            </a:r>
            <a:r>
              <a:rPr lang="pl-PL" sz="2000" dirty="0">
                <a:latin typeface="Times New Roman" panose="02020603050405020304" pitchFamily="18" charset="0"/>
              </a:rPr>
              <a:t>5 pułku strzelców podhalańskich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 w </a:t>
            </a:r>
            <a:r>
              <a:rPr lang="pl-PL" sz="2000" dirty="0">
                <a:latin typeface="Times New Roman" panose="02020603050405020304" pitchFamily="18" charset="0"/>
              </a:rPr>
              <a:t>Przemyślu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. </a:t>
            </a:r>
            <a:endParaRPr lang="pl-PL" sz="20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pl-PL" sz="2000" b="0" i="0" dirty="0">
                <a:effectLst/>
                <a:latin typeface="Times New Roman" panose="02020603050405020304" pitchFamily="18" charset="0"/>
              </a:rPr>
              <a:t>Od października 1939 zaczął organizować siatkę konspiracyjną w rodzinnych Bratkowicach, z którą od maja 1940 przeszedł pod komendę </a:t>
            </a:r>
            <a:r>
              <a:rPr lang="pl-PL" sz="2000" dirty="0">
                <a:latin typeface="Times New Roman" panose="02020603050405020304" pitchFamily="18" charset="0"/>
              </a:rPr>
              <a:t>Związku Walki Zbrojnej.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  </a:t>
            </a:r>
            <a:endParaRPr lang="pl-PL" sz="20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pl-PL" sz="2000" b="0" i="0" dirty="0">
                <a:effectLst/>
                <a:latin typeface="Times New Roman" panose="02020603050405020304" pitchFamily="18" charset="0"/>
              </a:rPr>
              <a:t>Rzeszowski obwód </a:t>
            </a:r>
            <a:r>
              <a:rPr lang="pl-PL" sz="2000" dirty="0">
                <a:latin typeface="Times New Roman" panose="02020603050405020304" pitchFamily="18" charset="0"/>
              </a:rPr>
              <a:t>AK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 na czas </a:t>
            </a:r>
            <a:r>
              <a:rPr lang="pl-PL" sz="2000" dirty="0">
                <a:latin typeface="Times New Roman" panose="02020603050405020304" pitchFamily="18" charset="0"/>
              </a:rPr>
              <a:t>akcji „Burza”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 (przełom lipca i sierpnia 1944) został zorganizowany w cztery zgrupowania. Jedno z nich – Zgrupowanie III „Zachód”, którego dowódcą był por. Józef Rzepka, noszący wówczas pseudonim „Znicz”, działało w trójkącie </a:t>
            </a:r>
            <a:r>
              <a:rPr lang="pl-PL" sz="2000" dirty="0">
                <a:latin typeface="Times New Roman" panose="02020603050405020304" pitchFamily="18" charset="0"/>
              </a:rPr>
              <a:t>Świlcza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 – Głogów – </a:t>
            </a:r>
            <a:r>
              <a:rPr lang="pl-PL" sz="2000" dirty="0">
                <a:latin typeface="Times New Roman" panose="02020603050405020304" pitchFamily="18" charset="0"/>
              </a:rPr>
              <a:t>Bratkowice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.  </a:t>
            </a:r>
            <a:endParaRPr lang="pl-PL" sz="20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pl-PL" sz="2000" b="0" i="0" dirty="0">
                <a:effectLst/>
                <a:latin typeface="Times New Roman" panose="02020603050405020304" pitchFamily="18" charset="0"/>
              </a:rPr>
              <a:t>W marcu 1945 musiał  przenieść się na </a:t>
            </a:r>
            <a:r>
              <a:rPr lang="pl-PL" sz="2000" dirty="0">
                <a:latin typeface="Times New Roman" panose="02020603050405020304" pitchFamily="18" charset="0"/>
              </a:rPr>
              <a:t>Śląsk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 – do </a:t>
            </a:r>
            <a:r>
              <a:rPr lang="pl-PL" sz="2000" dirty="0">
                <a:latin typeface="Times New Roman" panose="02020603050405020304" pitchFamily="18" charset="0"/>
              </a:rPr>
              <a:t>Katowic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, później do </a:t>
            </a:r>
            <a:r>
              <a:rPr lang="pl-PL" sz="2000" dirty="0">
                <a:latin typeface="Times New Roman" panose="02020603050405020304" pitchFamily="18" charset="0"/>
              </a:rPr>
              <a:t>Zabrza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. Tam, pod zmienionymi nazwiskami – Józef Sieniawski i Bogusław </a:t>
            </a:r>
            <a:r>
              <a:rPr lang="pl-PL" sz="2000" b="0" i="0" dirty="0" err="1">
                <a:effectLst/>
                <a:latin typeface="Times New Roman" panose="02020603050405020304" pitchFamily="18" charset="0"/>
              </a:rPr>
              <a:t>Zosik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 – kontynuował opór w ścisłej współpracy z </a:t>
            </a:r>
            <a:r>
              <a:rPr lang="pl-PL" sz="2000" dirty="0">
                <a:latin typeface="Times New Roman" panose="02020603050405020304" pitchFamily="18" charset="0"/>
              </a:rPr>
              <a:t>Łukaszem Cieplińskim.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 Organizował siatki wywiadu, przygotowywał raporty                 o życiu politycznym i nastrojach społecznych w kraju.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 </a:t>
            </a:r>
            <a:r>
              <a:rPr lang="pl-PL" sz="2000" b="0" i="0" dirty="0">
                <a:effectLst/>
                <a:latin typeface="Times New Roman" panose="02020603050405020304" pitchFamily="18" charset="0"/>
              </a:rPr>
              <a:t>Został stracony nad ranem 1 marca 1951 roku. </a:t>
            </a:r>
            <a:endParaRPr lang="pl-PL" sz="2000" b="0" i="0" dirty="0">
              <a:effectLst/>
              <a:latin typeface="Segoe UI" panose="020B0502040204020203" pitchFamily="34" charset="0"/>
            </a:endParaRPr>
          </a:p>
          <a:p>
            <a:endParaRPr lang="pl-PL" sz="1300" dirty="0"/>
          </a:p>
        </p:txBody>
      </p:sp>
      <p:pic>
        <p:nvPicPr>
          <p:cNvPr id="8194" name="Picture 2" descr="Obraz zawierający tekst, drzewo, zewnętrzne, trawa&#10;&#10;Opis wygenerowany automatycznie">
            <a:extLst>
              <a:ext uri="{FF2B5EF4-FFF2-40B4-BE49-F238E27FC236}">
                <a16:creationId xmlns="" xmlns:a16="http://schemas.microsoft.com/office/drawing/2014/main" id="{23C38259-A11A-42E9-A6F3-9F3FFE178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84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="" xmlns:a16="http://schemas.microsoft.com/office/drawing/2014/main" id="{F944E337-3E5D-4A1F-A5A1-2057F25B8A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4DA50D69-7CF7-4844-B844-A2B821C77F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E4C8961-7790-4FC9-A1A8-DEE6067A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714" y="-93818"/>
            <a:ext cx="6781800" cy="1338696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pl-PL" sz="1800" b="0" i="1" dirty="0">
                <a:effectLst/>
                <a:latin typeface="Arial" panose="020B0604020202020204" pitchFamily="34" charset="0"/>
              </a:rPr>
              <a:t> </a:t>
            </a:r>
            <a:r>
              <a:rPr lang="pl-PL" sz="1800" b="0" i="1" dirty="0">
                <a:effectLst/>
                <a:latin typeface="Segoe UI" panose="020B0502040204020203" pitchFamily="34" charset="0"/>
              </a:rPr>
              <a:t/>
            </a:r>
            <a:br>
              <a:rPr lang="pl-PL" sz="1800" b="0" i="1" dirty="0">
                <a:effectLst/>
                <a:latin typeface="Segoe UI" panose="020B0502040204020203" pitchFamily="34" charset="0"/>
              </a:rPr>
            </a:br>
            <a:r>
              <a:rPr lang="pl-PL" sz="2200" b="0" i="1" dirty="0">
                <a:effectLst/>
                <a:latin typeface="Arial" panose="020B0604020202020204" pitchFamily="34" charset="0"/>
              </a:rPr>
              <a:t> </a:t>
            </a:r>
            <a:r>
              <a:rPr lang="pl-PL" sz="2200" b="0" i="1" dirty="0">
                <a:effectLst/>
                <a:latin typeface="Segoe UI" panose="020B0502040204020203" pitchFamily="34" charset="0"/>
              </a:rPr>
              <a:t/>
            </a:r>
            <a:br>
              <a:rPr lang="pl-PL" sz="2200" b="0" i="1" dirty="0">
                <a:effectLst/>
                <a:latin typeface="Segoe UI" panose="020B0502040204020203" pitchFamily="34" charset="0"/>
              </a:rPr>
            </a:br>
            <a:r>
              <a:rPr lang="pl-PL" sz="2700" b="1" i="1" dirty="0">
                <a:effectLst/>
                <a:latin typeface="Arial" panose="020B0604020202020204" pitchFamily="34" charset="0"/>
              </a:rPr>
              <a:t>por. Karol Chmiel</a:t>
            </a:r>
            <a:r>
              <a:rPr lang="pl-PL" sz="2700" b="0" i="1" dirty="0">
                <a:effectLst/>
                <a:latin typeface="Arial" panose="020B0604020202020204" pitchFamily="34" charset="0"/>
              </a:rPr>
              <a:t> </a:t>
            </a:r>
            <a:r>
              <a:rPr lang="pl-PL" sz="2700" b="1" i="1" dirty="0">
                <a:effectLst/>
                <a:latin typeface="Arial" panose="020B0604020202020204" pitchFamily="34" charset="0"/>
              </a:rPr>
              <a:t>„Grom”, „Zygmunt”, „</a:t>
            </a:r>
            <a:r>
              <a:rPr lang="pl-PL" sz="2700" b="1" i="1" dirty="0" err="1">
                <a:effectLst/>
                <a:latin typeface="Arial" panose="020B0604020202020204" pitchFamily="34" charset="0"/>
              </a:rPr>
              <a:t>Katonowicz</a:t>
            </a:r>
            <a:r>
              <a:rPr lang="pl-PL" sz="2700" b="1" i="1" dirty="0">
                <a:effectLst/>
                <a:latin typeface="Arial" panose="020B0604020202020204" pitchFamily="34" charset="0"/>
              </a:rPr>
              <a:t>”, „Leon’’</a:t>
            </a:r>
            <a:r>
              <a:rPr lang="pl-PL" sz="2700" b="0" i="1" dirty="0">
                <a:effectLst/>
                <a:latin typeface="Arial" panose="020B0604020202020204" pitchFamily="34" charset="0"/>
              </a:rPr>
              <a:t> </a:t>
            </a:r>
            <a:r>
              <a:rPr lang="pl-PL" sz="1800" b="0" i="1" dirty="0">
                <a:effectLst/>
                <a:latin typeface="Segoe UI" panose="020B0502040204020203" pitchFamily="34" charset="0"/>
              </a:rPr>
              <a:t/>
            </a:r>
            <a:br>
              <a:rPr lang="pl-PL" sz="1800" b="0" i="1" dirty="0">
                <a:effectLst/>
                <a:latin typeface="Segoe UI" panose="020B0502040204020203" pitchFamily="34" charset="0"/>
              </a:rPr>
            </a:br>
            <a:endParaRPr lang="pl-PL" sz="1800" i="1" dirty="0"/>
          </a:p>
        </p:txBody>
      </p:sp>
      <p:pic>
        <p:nvPicPr>
          <p:cNvPr id="9218" name="Picture 2" descr="Ilustracja">
            <a:extLst>
              <a:ext uri="{FF2B5EF4-FFF2-40B4-BE49-F238E27FC236}">
                <a16:creationId xmlns="" xmlns:a16="http://schemas.microsoft.com/office/drawing/2014/main" id="{6AD66882-489F-4462-A43A-89159D2B8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8" b="2"/>
          <a:stretch/>
        </p:blipFill>
        <p:spPr bwMode="auto">
          <a:xfrm>
            <a:off x="-39757" y="10"/>
            <a:ext cx="3843110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7959EAF-4083-4B80-86D7-832A17CDB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5" y="1330842"/>
            <a:ext cx="7179366" cy="4771846"/>
          </a:xfrm>
        </p:spPr>
        <p:txBody>
          <a:bodyPr anchor="t">
            <a:normAutofit lnSpcReduction="10000"/>
          </a:bodyPr>
          <a:lstStyle/>
          <a:p>
            <a:pPr marL="0" indent="0" rtl="0" fontAlgn="base">
              <a:buNone/>
            </a:pPr>
            <a:r>
              <a:rPr lang="pl-PL" sz="2400" b="0" i="0" dirty="0">
                <a:effectLst/>
                <a:latin typeface="Times New Roman" panose="02020603050405020304" pitchFamily="18" charset="0"/>
              </a:rPr>
              <a:t>Urodził się  17 kwietnia 1911 w </a:t>
            </a:r>
            <a:r>
              <a:rPr lang="pl-PL" sz="2400" dirty="0">
                <a:latin typeface="Times New Roman" panose="02020603050405020304" pitchFamily="18" charset="0"/>
              </a:rPr>
              <a:t>Zagorzycach</a:t>
            </a:r>
            <a:r>
              <a:rPr lang="pl-PL" sz="2400" b="0" i="0" dirty="0">
                <a:effectLst/>
                <a:latin typeface="Times New Roman" panose="02020603050405020304" pitchFamily="18" charset="0"/>
              </a:rPr>
              <a:t>, zm. 1 marca 1951 w </a:t>
            </a:r>
            <a:r>
              <a:rPr lang="pl-PL" sz="2400" dirty="0">
                <a:latin typeface="Times New Roman" panose="02020603050405020304" pitchFamily="18" charset="0"/>
              </a:rPr>
              <a:t>Warszawie</a:t>
            </a:r>
            <a:r>
              <a:rPr lang="pl-PL" sz="2400" b="0" i="0" dirty="0">
                <a:effectLst/>
                <a:latin typeface="Times New Roman" panose="02020603050405020304" pitchFamily="18" charset="0"/>
              </a:rPr>
              <a:t>. Świadectwo dojrzałości uzyskał w </a:t>
            </a:r>
            <a:r>
              <a:rPr lang="pl-PL" sz="2400" dirty="0">
                <a:latin typeface="Times New Roman" panose="02020603050405020304" pitchFamily="18" charset="0"/>
              </a:rPr>
              <a:t>Gimnazjum im. Króla Władysława Jagiełły w Dębicy</a:t>
            </a:r>
            <a:r>
              <a:rPr lang="pl-PL" sz="2400" b="0" i="0" dirty="0">
                <a:effectLst/>
                <a:latin typeface="Times New Roman" panose="02020603050405020304" pitchFamily="18" charset="0"/>
              </a:rPr>
              <a:t>, a dyplom magistra prawa na </a:t>
            </a:r>
            <a:r>
              <a:rPr lang="pl-PL" sz="2400" dirty="0">
                <a:latin typeface="Times New Roman" panose="02020603050405020304" pitchFamily="18" charset="0"/>
              </a:rPr>
              <a:t>UJ</a:t>
            </a:r>
            <a:r>
              <a:rPr lang="pl-PL" sz="2400" b="0" i="0" dirty="0">
                <a:effectLst/>
                <a:latin typeface="Times New Roman" panose="02020603050405020304" pitchFamily="18" charset="0"/>
              </a:rPr>
              <a:t> w </a:t>
            </a:r>
            <a:r>
              <a:rPr lang="pl-PL" sz="2400" dirty="0">
                <a:latin typeface="Times New Roman" panose="02020603050405020304" pitchFamily="18" charset="0"/>
              </a:rPr>
              <a:t>Krakowie</a:t>
            </a:r>
            <a:r>
              <a:rPr lang="pl-PL" sz="2400" b="0" i="0" dirty="0">
                <a:effectLst/>
                <a:latin typeface="Times New Roman" panose="02020603050405020304" pitchFamily="18" charset="0"/>
              </a:rPr>
              <a:t>.  </a:t>
            </a:r>
            <a:endParaRPr lang="pl-PL" sz="24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pl-PL" sz="2400" b="0" i="0" dirty="0">
                <a:effectLst/>
                <a:latin typeface="Times New Roman" panose="02020603050405020304" pitchFamily="18" charset="0"/>
              </a:rPr>
              <a:t>W czasie mobilizacji w sierpniu 1939 został powołany w stopniu plutonowego podchorążego rezerwy do Ośrodka Zapasowego 6 Dywizji Piechoty w Krakowie. W styczniu 1940 wstąpił do </a:t>
            </a:r>
            <a:r>
              <a:rPr lang="pl-PL" sz="2400" dirty="0">
                <a:latin typeface="Times New Roman" panose="02020603050405020304" pitchFamily="18" charset="0"/>
              </a:rPr>
              <a:t>ZWZ</a:t>
            </a:r>
            <a:r>
              <a:rPr lang="pl-PL" sz="2400" b="0" i="0" dirty="0">
                <a:effectLst/>
                <a:latin typeface="Times New Roman" panose="02020603050405020304" pitchFamily="18" charset="0"/>
              </a:rPr>
              <a:t>, od stycznia 1941 dowodził plutonem. Od września 1945 rozpoczął działalność konspiracyjną w </a:t>
            </a:r>
            <a:r>
              <a:rPr lang="pl-PL" sz="2400" dirty="0">
                <a:latin typeface="Times New Roman" panose="02020603050405020304" pitchFamily="18" charset="0"/>
              </a:rPr>
              <a:t>WiN</a:t>
            </a:r>
            <a:r>
              <a:rPr lang="pl-PL" sz="2400" b="0" i="0" dirty="0">
                <a:effectLst/>
                <a:latin typeface="Times New Roman" panose="02020603050405020304" pitchFamily="18" charset="0"/>
              </a:rPr>
              <a:t> na obszarze południowo-wschodnim, od stycznia 1947 był członkiem kierownictwa IV ZG </a:t>
            </a:r>
            <a:r>
              <a:rPr lang="pl-PL" sz="2400" dirty="0">
                <a:latin typeface="Times New Roman" panose="02020603050405020304" pitchFamily="18" charset="0"/>
              </a:rPr>
              <a:t>WiN</a:t>
            </a:r>
            <a:r>
              <a:rPr lang="pl-PL" sz="2400" b="0" i="0" dirty="0">
                <a:effectLst/>
                <a:latin typeface="Times New Roman" panose="02020603050405020304" pitchFamily="18" charset="0"/>
              </a:rPr>
              <a:t>. Był współautorem Memoriału do </a:t>
            </a:r>
            <a:r>
              <a:rPr lang="pl-PL" sz="2400" dirty="0">
                <a:latin typeface="Times New Roman" panose="02020603050405020304" pitchFamily="18" charset="0"/>
              </a:rPr>
              <a:t>ONZ</a:t>
            </a:r>
            <a:r>
              <a:rPr lang="pl-PL" sz="2400" b="0" i="0" dirty="0">
                <a:effectLst/>
                <a:latin typeface="Times New Roman" panose="02020603050405020304" pitchFamily="18" charset="0"/>
              </a:rPr>
              <a:t> w 1946, doradcą politycznym prezesa WiN, wyznaczony do przerzutu na Zachód. Został stracony nad ranem 1 marca 1951 roku.  </a:t>
            </a:r>
            <a:endParaRPr lang="pl-PL" sz="24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endParaRPr lang="pl-PL" sz="1700" b="0" i="0" dirty="0">
              <a:effectLst/>
              <a:latin typeface="Segoe UI" panose="020B0502040204020203" pitchFamily="34" charset="0"/>
            </a:endParaRPr>
          </a:p>
          <a:p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185042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C0A1ED06-4733-4020-9C60-81D4D8014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0CA3509-3AF9-45FE-93ED-57BB5D5E8E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Znalezione obrazy dla zapytania: żołnierze wy">
            <a:extLst>
              <a:ext uri="{FF2B5EF4-FFF2-40B4-BE49-F238E27FC236}">
                <a16:creationId xmlns="" xmlns:a16="http://schemas.microsoft.com/office/drawing/2014/main" id="{D095F8D2-0467-49C4-A5A2-4BADA4F51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6DB2084-8FF3-4F8E-BC54-90F76F43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-1227917"/>
            <a:ext cx="10165218" cy="2806506"/>
          </a:xfrm>
        </p:spPr>
        <p:txBody>
          <a:bodyPr anchor="b"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Dziękujemy za obejrzenie naszej prezentacji, mamy nadzieję, że się podobała </a:t>
            </a:r>
            <a:r>
              <a:rPr lang="pl-PL" sz="40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pl-PL" sz="40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42A86FF-EDBC-4A8A-8D63-60CC7CF28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Prezentację wykonały:</a:t>
            </a:r>
          </a:p>
          <a:p>
            <a:r>
              <a:rPr lang="pl-PL" dirty="0">
                <a:solidFill>
                  <a:srgbClr val="FFFFFF"/>
                </a:solidFill>
              </a:rPr>
              <a:t>Agata Łobos</a:t>
            </a:r>
          </a:p>
          <a:p>
            <a:r>
              <a:rPr lang="pl-PL" dirty="0">
                <a:solidFill>
                  <a:srgbClr val="FFFFFF"/>
                </a:solidFill>
              </a:rPr>
              <a:t>Anna Piskadło</a:t>
            </a:r>
          </a:p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z klasy 8 c, Szkoły Podstawowej nr 2 w Rzeszowie</a:t>
            </a:r>
          </a:p>
        </p:txBody>
      </p:sp>
    </p:spTree>
    <p:extLst>
      <p:ext uri="{BB962C8B-B14F-4D97-AF65-F5344CB8AC3E}">
        <p14:creationId xmlns:p14="http://schemas.microsoft.com/office/powerpoint/2010/main" val="1687771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4E07F5C-903C-44F8-ACEF-7AF1BAA5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,,Żołnierze wyklęci</a:t>
            </a:r>
            <a:r>
              <a:rPr lang="pl-PL" sz="4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&amp; </a:t>
            </a:r>
            <a:r>
              <a:rPr lang="pl-PL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żołnierze niezłomni’’</a:t>
            </a:r>
            <a:r>
              <a:rPr lang="pl-PL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pl-PL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pl-PL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46B1D99-0921-49AF-9B19-E7097D607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113183"/>
            <a:ext cx="10876722" cy="5527606"/>
          </a:xfrm>
        </p:spPr>
        <p:txBody>
          <a:bodyPr>
            <a:normAutofit fontScale="25000" lnSpcReduction="20000"/>
          </a:bodyPr>
          <a:lstStyle/>
          <a:p>
            <a:pPr marL="0" indent="0" algn="just" rtl="0" fontAlgn="base"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pl-P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r>
              <a:rPr lang="pl-PL" sz="70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W maju 1945 r. Europa świętowała zakończenie II wojny światowej jednak radość wyrażana przez społeczeństwa Europy Zachodniej, nie korespondowała z nastrojami </a:t>
            </a:r>
            <a:r>
              <a:rPr lang="pl-PL" sz="7000" b="0" i="0" dirty="0">
                <a:solidFill>
                  <a:srgbClr val="010101"/>
                </a:solidFill>
                <a:effectLst/>
                <a:latin typeface="WordVisiCarriageReturn_MSFontService"/>
              </a:rPr>
              <a:t> </a:t>
            </a:r>
            <a:br>
              <a:rPr lang="pl-PL" sz="7000" b="0" i="0" dirty="0">
                <a:solidFill>
                  <a:srgbClr val="010101"/>
                </a:solidFill>
                <a:effectLst/>
                <a:latin typeface="WordVisiCarriageReturn_MSFontService"/>
              </a:rPr>
            </a:br>
            <a:r>
              <a:rPr lang="pl-PL" sz="70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i obawami, jakie odczuwali Polacy w obliczu zajęcia ziem polskich przez Armię Czerwoną oraz porozumień jałtańskich, oddających Polskę we władanie Związku Sowieckiego.</a:t>
            </a:r>
            <a:r>
              <a:rPr lang="pl-PL" sz="7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  <a:endParaRPr lang="pl-PL" sz="11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r>
              <a:rPr lang="pl-PL" sz="7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 całym kraju, rozlała się niewyobrażalna fala bezprawia. Aresztowano i mordowano oficerów i żołnierzy Armii Krajowej, przedstawicieli przedwojennych i konspiracyjnych elit politycznych oraz inteligencji. Toczyli oni walkę ze służbami bezpieczeństwa ZSRR, oddziałami NKWD oraz zależnymi od nich służbami bezpieczeństwa w Polsce: Milicją Obywatelską, Urzędem Bezpieczeństwa Publicznego i Korpusem Bezpieczeństwa Wewnętrznego. Byli wśród nich żołnierze byłej Armii Krajowej, Narodowych Sił Zbrojnych, organizacji „Niepodległość”, „Wolność i Niezawisłość” i wielu innych. Ścigani </a:t>
            </a:r>
            <a:r>
              <a:rPr lang="pl-PL" sz="70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pl-PL" sz="70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pl-PL" sz="7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 prześladowani prowadzili nierówną walkę z przerażającą machiną komunistycznego terroru. Bardzo wielu z nich zostało aresztowanych i podanych bestialskiemu śledztwu, a potem </a:t>
            </a:r>
            <a:r>
              <a:rPr lang="pl-PL" sz="70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pl-PL" sz="70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pl-PL" sz="7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 sfingowanych procesach skazanych na karę śmierci lub długoletniego więzienia. Wielu zostało wywiezionych w głąb Związku Radzieckiego i nigdy już stamtąd nie powróciło, groby wielu z nich do dziś pozostają nieznane. Na paradoks historii zakrawa fakt, że trafiali do tych samych więzień, w których byli więzieni w czasie wojny przez Niemców. Ocenia się, że ponad 20 tyś żołnierzy podziemia zginęło w walkach, zostało zamordowanych skrytobójczo lub w więzieniach NKWD i Urzędu Bezpieczeństwa. </a:t>
            </a:r>
            <a:endParaRPr lang="pl-PL" sz="11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pl-PL" sz="7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l-PL" sz="11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pl-PL" sz="7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Ostatni żołnierz niepodległościowego podziemia Józef Franczak zginą w obławie na </a:t>
            </a:r>
            <a:r>
              <a:rPr lang="pl-PL" sz="7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lubelszczyźnie</a:t>
            </a:r>
            <a:r>
              <a:rPr lang="pl-PL" sz="7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18 lat po wojnie, 21 października 1963 roku. Do najbardziej znanych należeli : Zygmunt </a:t>
            </a:r>
            <a:r>
              <a:rPr lang="pl-PL" sz="7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Szendzielarz</a:t>
            </a:r>
            <a:r>
              <a:rPr lang="pl-PL" sz="7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„Łupaszka”, Józef Kuraś – „Ogień”, Hieronim </a:t>
            </a:r>
            <a:r>
              <a:rPr lang="pl-PL" sz="7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Dekutowski</a:t>
            </a:r>
            <a:r>
              <a:rPr lang="pl-PL" sz="7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„Zapora” , Henryk </a:t>
            </a:r>
            <a:r>
              <a:rPr lang="pl-PL" sz="7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Flame</a:t>
            </a:r>
            <a:r>
              <a:rPr lang="pl-PL" sz="7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„Bartek”, Danuta </a:t>
            </a:r>
            <a:r>
              <a:rPr lang="pl-PL" sz="7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Siedzikówna</a:t>
            </a:r>
            <a:r>
              <a:rPr lang="pl-PL" sz="7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„Inka” i rotmistrz Witold Pilecki.  </a:t>
            </a:r>
            <a:endParaRPr lang="pl-PL" sz="11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628033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68C5C1A-E5AB-4846-833F-D09DD9F3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i="0" dirty="0">
                <a:solidFill>
                  <a:srgbClr val="010101"/>
                </a:solidFill>
                <a:effectLst/>
                <a:latin typeface="Arial" panose="020B0604020202020204" pitchFamily="34" charset="0"/>
              </a:rPr>
              <a:t>Żołnierze ,,wyklęci’’ na terenie Rzeszowszczyzny </a:t>
            </a:r>
            <a:r>
              <a:rPr lang="pl-PL" sz="3600" b="0" i="0" dirty="0">
                <a:solidFill>
                  <a:srgbClr val="01010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l-PL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/>
            </a:r>
            <a:br>
              <a:rPr lang="pl-PL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AD21D0A-BF4A-4E10-80F1-66F925F4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991773"/>
            <a:ext cx="11353800" cy="5501102"/>
          </a:xfrm>
        </p:spPr>
        <p:txBody>
          <a:bodyPr>
            <a:normAutofit fontScale="92500" lnSpcReduction="20000"/>
          </a:bodyPr>
          <a:lstStyle/>
          <a:p>
            <a:pPr marL="0" indent="0" algn="l" rtl="0" fontAlgn="base">
              <a:buNone/>
            </a:pPr>
            <a:r>
              <a:rPr lang="pl-PL" sz="1800" b="0" i="0" dirty="0">
                <a:solidFill>
                  <a:srgbClr val="010101"/>
                </a:solidFill>
                <a:effectLst/>
                <a:latin typeface="Arial" panose="020B0604020202020204" pitchFamily="34" charset="0"/>
              </a:rPr>
              <a:t> </a:t>
            </a:r>
            <a:endParaRPr lang="pl-P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buNone/>
            </a:pP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Na terenie Rzeszowszczyzny także zaczęto tworzyć ściśle zakonspirowane struktury mające prowadzić walkę przeciwko nowej, sowieckiej okupacji. W dniu  2 września 1945 r. utworzono Zrzeszenie "Wolność i Niezawisłość" (WiN - właściwa nazwa: Ruch Oporu Bez Wojny i Dywersji "Wolność i Niezawisłość"). Organizacja ta, w zamyśle jej założycieli, miała mieć charakter czysto cywilny; prowadząc, do czasu wolnych wyborów do Sejmu Ustawodawczego, skuteczny opór wobec komunistycznej władzy. Powszechność WiN-u (w latach 1945-1946, w szczytowym okresie działalności, organizacja liczyła ok. 20-25 tys. członków), jego AK-owskie korzenie, sprawiły, iż od początku Zrzeszenie stało się obiektem zmasowanych ataków ze strony komunistów. </a:t>
            </a:r>
            <a:endParaRPr lang="pl-P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buNone/>
            </a:pP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 Udział mieszkańców Rzeszowszczyzny w strukturach ogólnopolskich WiN szczególnie zaznaczył się w okresie od stycznia do listopada 1947 r., kiedy prezesem IV Zarządu Głównego WiN był </a:t>
            </a:r>
            <a:r>
              <a:rPr lang="pl-PL" sz="1800" b="1" i="0" u="sng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mjr</a:t>
            </a:r>
            <a:r>
              <a:rPr lang="pl-PL" sz="1800" b="0" i="0" u="sng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 </a:t>
            </a:r>
            <a:r>
              <a:rPr lang="pl-PL" sz="1800" b="1" i="0" u="sng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Łukasz Ciepliński "Ostrowski", "Bogdan", "Ludwik</a:t>
            </a:r>
            <a:r>
              <a:rPr lang="pl-PL" sz="1800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", </a:t>
            </a: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wcześniej kierujący Inspektoratem AK Rzeszów. W zarządzie tym znajdowali się jego współpracownicy z okresu okupacji niemieckiej, m.in.: </a:t>
            </a:r>
            <a:endParaRPr lang="pl-P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buNone/>
            </a:pP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 - </a:t>
            </a:r>
            <a:r>
              <a:rPr lang="pl-PL" sz="1800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mjr</a:t>
            </a: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 </a:t>
            </a:r>
            <a:r>
              <a:rPr lang="pl-PL" sz="1800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Adam </a:t>
            </a:r>
            <a:r>
              <a:rPr lang="pl-PL" sz="1800" b="1" i="0" dirty="0" err="1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Lazarowicz</a:t>
            </a: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 </a:t>
            </a:r>
            <a:r>
              <a:rPr lang="pl-PL" sz="1800" b="0" i="0" dirty="0" err="1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ps."Aleksander</a:t>
            </a: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", "Klamra", </a:t>
            </a:r>
            <a:endParaRPr lang="pl-P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buNone/>
            </a:pP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 - </a:t>
            </a:r>
            <a:r>
              <a:rPr lang="pl-PL" sz="1800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kpt.</a:t>
            </a: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 </a:t>
            </a:r>
            <a:r>
              <a:rPr lang="pl-PL" sz="1800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Mieczysław Kawalec</a:t>
            </a: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 </a:t>
            </a:r>
            <a:r>
              <a:rPr lang="pl-PL" sz="1800" b="0" i="0" dirty="0" err="1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ps."Żbik</a:t>
            </a: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", "Iza", "Psarski",  </a:t>
            </a:r>
            <a:endParaRPr lang="pl-P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buNone/>
            </a:pP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 - </a:t>
            </a:r>
            <a:r>
              <a:rPr lang="pl-PL" sz="1800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por.</a:t>
            </a: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 </a:t>
            </a:r>
            <a:r>
              <a:rPr lang="pl-PL" sz="1800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Józef Rzepka</a:t>
            </a: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 </a:t>
            </a:r>
            <a:r>
              <a:rPr lang="pl-PL" sz="1800" b="0" i="0" dirty="0" err="1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ps."Znicz</a:t>
            </a: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", "Krzysztof",  </a:t>
            </a:r>
            <a:endParaRPr lang="pl-P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buNone/>
            </a:pP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-  </a:t>
            </a:r>
            <a:r>
              <a:rPr lang="pl-PL" sz="1800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kpt.</a:t>
            </a: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 </a:t>
            </a:r>
            <a:r>
              <a:rPr lang="pl-PL" sz="1800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Ludwik Kubik ps.</a:t>
            </a: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 "Alfred", "Juliusz", </a:t>
            </a:r>
            <a:endParaRPr lang="pl-P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 </a:t>
            </a:r>
            <a:r>
              <a:rPr lang="pl-PL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kpt. Józef Batory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ps. „Argus”,„ Wojtek”, „Orkan”, „August” </a:t>
            </a:r>
            <a:endParaRPr lang="pl-P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 </a:t>
            </a:r>
            <a:r>
              <a:rPr lang="pl-PL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por.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pl-PL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Franciszek Błażej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ps. „Tadeusz”, „Poleski”, „Roman”, „Bogusław” </a:t>
            </a:r>
            <a:endParaRPr lang="pl-P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 </a:t>
            </a:r>
            <a:r>
              <a:rPr lang="pl-PL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por.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pl-PL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Karol Chmiel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ps.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pl-PL" sz="1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ps.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„Grom”, „Zygmunt”, „</a:t>
            </a:r>
            <a:r>
              <a:rPr lang="pl-PL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Katonowicz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”, „Leon” </a:t>
            </a:r>
            <a:endParaRPr lang="pl-P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 Jesienią 1947 r. rozpoczęły się aresztowania działaczy WiN. Ich proces toczył się przed Wojskowym Sądem Rejonowym w Warszawie w dniach od 5 do 14 października </a:t>
            </a:r>
            <a:r>
              <a:rPr lang="pl-PL" sz="1800" b="0" i="0" dirty="0">
                <a:solidFill>
                  <a:srgbClr val="010101"/>
                </a:solidFill>
                <a:effectLst/>
                <a:latin typeface="WordVisiCarriageReturn_MSFontService"/>
              </a:rPr>
              <a:t> </a:t>
            </a:r>
            <a:br>
              <a:rPr lang="pl-PL" sz="1800" b="0" i="0" dirty="0">
                <a:solidFill>
                  <a:srgbClr val="010101"/>
                </a:solidFill>
                <a:effectLst/>
                <a:latin typeface="WordVisiCarriageReturn_MSFontService"/>
              </a:rPr>
            </a:br>
            <a:r>
              <a:rPr lang="pl-PL" sz="18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</a:rPr>
              <a:t>1950 r. Wszyscy zostali zamordowani  1 marca 1951 r. w więzieniu mokotowskim. </a:t>
            </a:r>
            <a:endParaRPr lang="pl-P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buNone/>
            </a:pPr>
            <a:r>
              <a:rPr lang="pl-PL" sz="1800" b="0" i="0" dirty="0">
                <a:solidFill>
                  <a:srgbClr val="010101"/>
                </a:solidFill>
                <a:effectLst/>
                <a:latin typeface="Arial" panose="020B0604020202020204" pitchFamily="34" charset="0"/>
              </a:rPr>
              <a:t> </a:t>
            </a:r>
            <a:endParaRPr lang="pl-P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419074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A6D37EE4-EA1B-46EE-A54B-5233C63C96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521B61F-A50C-44A9-B6F7-99CB3978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pPr rtl="0" fontAlgn="base"/>
            <a:r>
              <a:rPr lang="pl-PL" sz="3000" b="1" i="0" dirty="0">
                <a:effectLst/>
                <a:latin typeface="Times New Roman" panose="02020603050405020304" pitchFamily="18" charset="0"/>
              </a:rPr>
              <a:t>1 marca - Narodowy Dzień Pamięci „Żołnierzy Wyklętych”.</a:t>
            </a:r>
            <a:r>
              <a:rPr lang="pl-PL" sz="3000" b="0" i="0" dirty="0">
                <a:effectLst/>
                <a:latin typeface="Times New Roman" panose="02020603050405020304" pitchFamily="18" charset="0"/>
              </a:rPr>
              <a:t> </a:t>
            </a:r>
            <a:r>
              <a:rPr lang="pl-PL" sz="3000" b="0" i="0" dirty="0">
                <a:effectLst/>
                <a:latin typeface="Segoe UI" panose="020B0502040204020203" pitchFamily="34" charset="0"/>
              </a:rPr>
              <a:t/>
            </a:r>
            <a:br>
              <a:rPr lang="pl-PL" sz="3000" b="0" i="0" dirty="0">
                <a:effectLst/>
                <a:latin typeface="Segoe UI" panose="020B0502040204020203" pitchFamily="34" charset="0"/>
              </a:rPr>
            </a:br>
            <a:r>
              <a:rPr lang="pl-PL" sz="3000" b="0" i="0" dirty="0">
                <a:effectLst/>
                <a:latin typeface="Arial" panose="020B0604020202020204" pitchFamily="34" charset="0"/>
              </a:rPr>
              <a:t> </a:t>
            </a:r>
            <a:r>
              <a:rPr lang="pl-PL" sz="3000" b="0" i="0" dirty="0">
                <a:effectLst/>
                <a:latin typeface="Segoe UI" panose="020B0502040204020203" pitchFamily="34" charset="0"/>
              </a:rPr>
              <a:t/>
            </a:r>
            <a:br>
              <a:rPr lang="pl-PL" sz="3000" b="0" i="0" dirty="0">
                <a:effectLst/>
                <a:latin typeface="Segoe UI" panose="020B0502040204020203" pitchFamily="34" charset="0"/>
              </a:rPr>
            </a:br>
            <a:endParaRPr lang="pl-PL" sz="3000" dirty="0"/>
          </a:p>
        </p:txBody>
      </p:sp>
      <p:sp>
        <p:nvSpPr>
          <p:cNvPr id="73" name="sketch line">
            <a:extLst>
              <a:ext uri="{FF2B5EF4-FFF2-40B4-BE49-F238E27FC236}">
                <a16:creationId xmlns="" xmlns:a16="http://schemas.microsoft.com/office/drawing/2014/main" id="{927D5270-6648-4CC1-8F78-48BE299CAC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lustracja">
            <a:extLst>
              <a:ext uri="{FF2B5EF4-FFF2-40B4-BE49-F238E27FC236}">
                <a16:creationId xmlns="" xmlns:a16="http://schemas.microsoft.com/office/drawing/2014/main" id="{E2193FE5-20DB-4755-B5B5-C44455BBC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6" r="14074" b="1"/>
          <a:stretch/>
        </p:blipFill>
        <p:spPr bwMode="auto">
          <a:xfrm>
            <a:off x="572492" y="2208628"/>
            <a:ext cx="3749137" cy="3977488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3EA3A16-FA8E-4F2C-9267-75109C474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008" y="1859149"/>
            <a:ext cx="7563943" cy="4998851"/>
          </a:xfrm>
        </p:spPr>
        <p:txBody>
          <a:bodyPr anchor="t">
            <a:normAutofit/>
          </a:bodyPr>
          <a:lstStyle/>
          <a:p>
            <a:pPr marL="0" indent="0" rtl="0" fontAlgn="base">
              <a:buNone/>
            </a:pPr>
            <a:r>
              <a:rPr lang="pl-PL" sz="2000" b="0" i="0" dirty="0">
                <a:effectLst/>
                <a:latin typeface="Times New Roman" panose="02020603050405020304" pitchFamily="18" charset="0"/>
              </a:rPr>
              <a:t>To polskie święto państwowe ustanowione zostało 3 lutego 2011 roku i poświęcone jest pamięci żołnierzom antykomunistycznego i niepodległościowego podziemia, którzy mając świadomość, że okupacja niemiecka zastąpiona została rosyjską, stanęli w obronie niepodległego bytu Państwa Polskiego, walcząc o prawo do życia w wolnej i suwerennej ojczyźnie.  </a:t>
            </a:r>
            <a:endParaRPr lang="pl-PL" sz="20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pl-PL" sz="2000" b="0" i="0" dirty="0">
                <a:effectLst/>
                <a:latin typeface="Times New Roman" panose="02020603050405020304" pitchFamily="18" charset="0"/>
              </a:rPr>
              <a:t>Dlatego bardzo istotnym jest chęć upamiętnienia tych prawdziwych polskich bohaterów, co przejawia się w organizowaniu uroczystych obchodów Dnia Pamięci „Żołnierzy Wyklętych”. Marsze patriotyczne, wystawy, projekcje filmów, koncerty muzyczne i oprawy meczów piłkarskich sprawiają, że Ci, których komunistyczna propaganda przez wiele lat skazywała na zapomnienie i niebyt i „ wyklęła „ z naszej pamięci narodowej powracają przypominając nam o tych wartościach i postawach, dzięki którym nasza ojczyzna przetrwała najtrudniejsze chwile dziejowe.  </a:t>
            </a:r>
            <a:endParaRPr lang="pl-PL" sz="2000" b="0" i="0" dirty="0">
              <a:effectLst/>
              <a:latin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pl-PL" b="1" i="0" dirty="0">
                <a:effectLst/>
                <a:latin typeface="Times New Roman" panose="02020603050405020304" pitchFamily="18" charset="0"/>
              </a:rPr>
              <a:t>Winniśmy im pamięć !</a:t>
            </a:r>
            <a:r>
              <a:rPr lang="pl-PL" b="0" i="0" dirty="0">
                <a:effectLst/>
                <a:latin typeface="Times New Roman" panose="02020603050405020304" pitchFamily="18" charset="0"/>
              </a:rPr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4980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EC1D70C-84FC-48B6-83DE-A691B0EC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-124098"/>
            <a:ext cx="4976854" cy="1357653"/>
          </a:xfrm>
        </p:spPr>
        <p:txBody>
          <a:bodyPr>
            <a:normAutofit fontScale="90000"/>
          </a:bodyPr>
          <a:lstStyle/>
          <a:p>
            <a:r>
              <a:rPr lang="pl-PL" sz="3700" b="1" i="0" dirty="0">
                <a:effectLst/>
                <a:latin typeface="Times New Roman" panose="02020603050405020304" pitchFamily="18" charset="0"/>
              </a:rPr>
              <a:t>Pomnik Żołnierzy Wyklętych w Rzeszowie</a:t>
            </a:r>
            <a:r>
              <a:rPr lang="pl-PL" sz="3700" b="0" i="0" dirty="0">
                <a:effectLst/>
                <a:latin typeface="Times New Roman" panose="02020603050405020304" pitchFamily="18" charset="0"/>
              </a:rPr>
              <a:t> </a:t>
            </a:r>
            <a:endParaRPr lang="pl-PL" sz="3700" dirty="0"/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A903D95-ED1E-42BE-8AE3-BF68082BFFAB}"/>
              </a:ext>
            </a:extLst>
          </p:cNvPr>
          <p:cNvSpPr txBox="1"/>
          <p:nvPr/>
        </p:nvSpPr>
        <p:spPr>
          <a:xfrm>
            <a:off x="37272" y="2577535"/>
            <a:ext cx="5808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pl-PL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Autorem projektu monumentu i wykonawcą pomnika poświęconego polskim </a:t>
            </a:r>
            <a:r>
              <a:rPr lang="pl-PL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działaczo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podziemia antykomunistycznego był Karol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 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Badyna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Pomnik stanowi upamiętnienie zarówno Łukasza Cieplińskiego, jak i siedmiu członków IV zarządu Zrzeszenia „Wolność i </a:t>
            </a:r>
            <a:r>
              <a:rPr lang="pl-PL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Niezawisłóść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”. Monument został odsłonięty w dniu 17 listopada 2013 r. przy</a:t>
            </a:r>
          </a:p>
          <a:p>
            <a:pPr rtl="0" fontAlgn="base"/>
            <a:r>
              <a:rPr lang="pl-PL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Alei Łukasza Cieplińskiego  w Rzeszowie. </a:t>
            </a:r>
            <a:endParaRPr lang="pl-PL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29CA35D-E3EE-4FC8-8A6A-C02D403EBEB2}"/>
              </a:ext>
            </a:extLst>
          </p:cNvPr>
          <p:cNvSpPr txBox="1"/>
          <p:nvPr/>
        </p:nvSpPr>
        <p:spPr>
          <a:xfrm>
            <a:off x="72887" y="5069577"/>
            <a:ext cx="1204622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Głównym elementem całego monumentu jest rzeźba umieszczona po jego prawej stronie, przedstawiająca Łukasza Cieplińskiego, ukazana za więziennymi kratami, z podpisem „Żołnierzom Wyklętym”. 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 lewo od rzeźby zostały umieszczone na postumentach popiersia członków IV Zarządu WiN: Adam </a:t>
            </a:r>
            <a:r>
              <a:rPr lang="pl-PL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Lazarowicz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Mieczysław Kawalec, Józef Batory, 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Franciszek Błażej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 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Józef Rzepka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 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Karol Chmiel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pozbawionych życia  1 marca 1951 r. </a:t>
            </a:r>
            <a:endParaRPr lang="pl-PL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endParaRPr lang="pl-P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Pismo odręczne 12">
                <a:extLst>
                  <a:ext uri="{FF2B5EF4-FFF2-40B4-BE49-F238E27FC236}">
                    <a16:creationId xmlns="" xmlns:a16="http://schemas.microsoft.com/office/drawing/2014/main" id="{FDE4DE47-C647-428D-8F67-E3215607C50C}"/>
                  </a:ext>
                </a:extLst>
              </p14:cNvPr>
              <p14:cNvContentPartPr/>
              <p14:nvPr/>
            </p14:nvContentPartPr>
            <p14:xfrm>
              <a:off x="3723381" y="2371570"/>
              <a:ext cx="360" cy="360"/>
            </p14:xfrm>
          </p:contentPart>
        </mc:Choice>
        <mc:Fallback xmlns=""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FDE4DE47-C647-428D-8F67-E3215607C5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3741" y="2191570"/>
                <a:ext cx="18000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Obraz 23">
            <a:extLst>
              <a:ext uri="{FF2B5EF4-FFF2-40B4-BE49-F238E27FC236}">
                <a16:creationId xmlns="" xmlns:a16="http://schemas.microsoft.com/office/drawing/2014/main" id="{0207574A-F981-44C1-8613-90E3E054B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61" y="2007720"/>
            <a:ext cx="4976854" cy="38105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4289482-9C48-4306-A519-F46AB029B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" y="1145237"/>
            <a:ext cx="5470204" cy="15206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800" b="0" i="1" dirty="0">
                <a:effectLst/>
                <a:latin typeface="Arial" panose="020B0604020202020204" pitchFamily="34" charset="0"/>
              </a:rPr>
              <a:t>"Odbiorą mi tylko życie. A to nie najważniejsze. Cieszę się, że będę zamordowany jako katolik za wiarę świętą, jako Polak za Polskę niepodległą i szczęśliwą, jako człowiek za prawdę i sprawiedliwość".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 To słowa z ostatniego listu Łukasza Cieplińskiego do żony i syna, które są przesłaniem rzeszowskiego pomnika wyklętych. 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32" name="Obraz 31">
            <a:extLst>
              <a:ext uri="{FF2B5EF4-FFF2-40B4-BE49-F238E27FC236}">
                <a16:creationId xmlns="" xmlns:a16="http://schemas.microsoft.com/office/drawing/2014/main" id="{663C6AB6-3CA4-410D-8EBE-BAC8F4E0A6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53" r="4400"/>
          <a:stretch/>
        </p:blipFill>
        <p:spPr>
          <a:xfrm>
            <a:off x="5711686" y="0"/>
            <a:ext cx="6480314" cy="459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35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D8E78F1-766D-4DE1-A559-AA16AE8A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9" y="114212"/>
            <a:ext cx="5314536" cy="1325563"/>
          </a:xfrm>
        </p:spPr>
        <p:txBody>
          <a:bodyPr>
            <a:normAutofit/>
          </a:bodyPr>
          <a:lstStyle/>
          <a:p>
            <a:r>
              <a:rPr lang="pl-PL" sz="2400" b="1" i="1" dirty="0">
                <a:effectLst/>
                <a:latin typeface="Arial" panose="020B0604020202020204" pitchFamily="34" charset="0"/>
              </a:rPr>
              <a:t>mjr</a:t>
            </a:r>
            <a:r>
              <a:rPr lang="pl-PL" sz="2400" b="0" i="1" dirty="0">
                <a:effectLst/>
                <a:latin typeface="Arial" panose="020B0604020202020204" pitchFamily="34" charset="0"/>
              </a:rPr>
              <a:t> </a:t>
            </a:r>
            <a:r>
              <a:rPr lang="pl-PL" sz="2400" b="1" i="1" dirty="0">
                <a:effectLst/>
                <a:latin typeface="Arial" panose="020B0604020202020204" pitchFamily="34" charset="0"/>
              </a:rPr>
              <a:t>Łukasz Ciepliński "Ostrowski", "Bogdan", "Ludwik"</a:t>
            </a:r>
            <a:r>
              <a:rPr lang="pl-PL" sz="2400" i="1" dirty="0"/>
              <a:t/>
            </a:r>
            <a:br>
              <a:rPr lang="pl-PL" sz="2400" i="1" dirty="0"/>
            </a:br>
            <a:endParaRPr lang="pl-PL" sz="2400" i="1" dirty="0"/>
          </a:p>
        </p:txBody>
      </p:sp>
      <p:sp>
        <p:nvSpPr>
          <p:cNvPr id="3080" name="Content Placeholder 3077">
            <a:extLst>
              <a:ext uri="{FF2B5EF4-FFF2-40B4-BE49-F238E27FC236}">
                <a16:creationId xmlns="" xmlns:a16="http://schemas.microsoft.com/office/drawing/2014/main" id="{371C473A-ADD5-460D-B473-BD6778267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50" y="1073426"/>
            <a:ext cx="6443630" cy="5654940"/>
          </a:xfrm>
        </p:spPr>
        <p:txBody>
          <a:bodyPr anchor="t">
            <a:normAutofit fontScale="92500" lnSpcReduction="10000"/>
          </a:bodyPr>
          <a:lstStyle/>
          <a:p>
            <a:pPr marL="0" indent="0" algn="just" rtl="0" fontAlgn="base">
              <a:buNone/>
            </a:pPr>
            <a:r>
              <a:rPr lang="pl-PL" sz="1800" b="0" i="0" dirty="0">
                <a:effectLst/>
                <a:latin typeface="Times New Roman" panose="02020603050405020304" pitchFamily="18" charset="0"/>
              </a:rPr>
              <a:t>Łukasz Ciepliński urodził się w rodzinie o tradycjach patriotycznych </a:t>
            </a:r>
            <a:r>
              <a:rPr lang="pl-PL" sz="1800" b="0" i="0" dirty="0">
                <a:effectLst/>
                <a:latin typeface="WordVisiCarriageReturn_MSFontService"/>
              </a:rPr>
              <a:t> </a:t>
            </a:r>
            <a:br>
              <a:rPr lang="pl-PL" sz="1800" b="0" i="0" dirty="0">
                <a:effectLst/>
                <a:latin typeface="WordVisiCarriageReturn_MSFontService"/>
              </a:rPr>
            </a:br>
            <a:r>
              <a:rPr lang="pl-PL" sz="1800" b="0" i="0" dirty="0">
                <a:effectLst/>
                <a:latin typeface="Times New Roman" panose="02020603050405020304" pitchFamily="18" charset="0"/>
              </a:rPr>
              <a:t>26 listopada 1913 r. w Kwilczu. Zmarł w wieku 37 lat, 1 marca 1951 r. </a:t>
            </a:r>
            <a:r>
              <a:rPr lang="pl-PL" sz="1800" b="0" i="0" dirty="0">
                <a:effectLst/>
                <a:latin typeface="WordVisiCarriageReturn_MSFontService"/>
              </a:rPr>
              <a:t> </a:t>
            </a:r>
            <a:br>
              <a:rPr lang="pl-PL" sz="1800" b="0" i="0" dirty="0">
                <a:effectLst/>
                <a:latin typeface="WordVisiCarriageReturn_MSFontService"/>
              </a:rPr>
            </a:br>
            <a:r>
              <a:rPr lang="pl-PL" sz="1800" b="0" i="0" dirty="0">
                <a:effectLst/>
                <a:latin typeface="Times New Roman" panose="02020603050405020304" pitchFamily="18" charset="0"/>
              </a:rPr>
              <a:t>w Warszawie. Dzięki swoim licznym dokonaniom szybko awansował na podpułkownika piechoty Wojska Polskiego. Był żołnierzem Organizacji Orła Białego, ZWZ-AK, NIE, DSZ oraz kawalerem Orderu Orła Białego. W 2013r. został pośmiertnie awansowany do stopnia pułkownika. </a:t>
            </a:r>
            <a:endParaRPr lang="pl-PL" sz="1200" b="0" i="0" dirty="0"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buNone/>
            </a:pPr>
            <a:r>
              <a:rPr lang="pl-PL" sz="1800" b="0" i="0" dirty="0">
                <a:effectLst/>
                <a:latin typeface="Times New Roman" panose="02020603050405020304" pitchFamily="18" charset="0"/>
              </a:rPr>
              <a:t>Bezpośrednio po wybuchu II wojny światowej dowodził kampanią przeciwpancerną, za zasługi w walce pod Witkowicami został odznaczony Orderem Virtuti Militari i awansowany do stopnia porucznika. Po kapitulacji Polski trafił do polskiej placówki wojskowej w Budapeszcie, gdzie w drodze powrotnej został aresztowany. W maju 1940 r. zbiegł i rozpoczął swoją działalność konspiracyjną. Przyczynił się do stworzenia struktur wywiadu i kontrwywiadu. W 1944 roku, u schyłku wojny, jego oddziały brały udział w wyzwoleniu Rzeszowa. Brał udział w próbie odbicia żołnierzy AK więzionych przez NKWD w Rzeszowie. Następnie związał się ze Zrzeszeniem Wolność i Niezawisłość. W 1947 roku został aresztowany przez funkcjonariuszy UB, ze względu na obiecaną tzw. „cichą amnestię” dla jego podkomendnych, zgodził się współdziałać. Niedługo potem wycofał się z tej umowy, co stało się przyczyną śledztwa, a następnie kary śmierci. </a:t>
            </a:r>
            <a:endParaRPr lang="pl-PL" sz="1200" b="0" i="0" dirty="0">
              <a:effectLst/>
              <a:latin typeface="Segoe UI" panose="020B0502040204020203" pitchFamily="34" charset="0"/>
            </a:endParaRPr>
          </a:p>
          <a:p>
            <a:pPr marL="0" indent="0" algn="just" rtl="0" fontAlgn="base">
              <a:buNone/>
            </a:pPr>
            <a:r>
              <a:rPr lang="pl-PL" sz="1800" b="0" i="0" dirty="0">
                <a:effectLst/>
                <a:latin typeface="Times New Roman" panose="02020603050405020304" pitchFamily="18" charset="0"/>
              </a:rPr>
              <a:t>Znany był z wyjątkowej pobożności i miłości do swojej Ojczyzny. Dzięki swojej pomysłowości przemycił z więzienia do swojej żony krótkie listy. Był dumny z tego, że może umrzeć za wiarę i Ojczyznę. Przed sądem mawiał, iż Ojczyzna była jego największą świetnością.  </a:t>
            </a:r>
            <a:endParaRPr lang="pl-PL" sz="1200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3081" name="Freeform: Shape 72">
            <a:extLst>
              <a:ext uri="{FF2B5EF4-FFF2-40B4-BE49-F238E27FC236}">
                <a16:creationId xmlns=""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Łukasz Ciepliński. Fot. AIPN">
            <a:extLst>
              <a:ext uri="{FF2B5EF4-FFF2-40B4-BE49-F238E27FC236}">
                <a16:creationId xmlns="" xmlns:a16="http://schemas.microsoft.com/office/drawing/2014/main" id="{5994C2B8-A727-41BD-803C-C4FBB84AC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1" b="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53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8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55006F82-50D2-401C-BE85-FFEA1C1963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2034F32-09B4-47B4-B550-1F1CE3D538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DE281959-4C2A-43BA-8C83-11E748D31C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085BD03E-6111-486E-A44E-13DE7D69D2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1AEAC14A-07C6-4D53-B462-9F09A96B7E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4EE382AD-4EFB-4F1D-87D8-BBAFF1A147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7F9C3030-DD76-46ED-8C3D-5E6B155D7B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3774AC63-66CE-4E5C-9DAF-71E4E0C042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374276B0-1AE1-4BAA-A117-B597012605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49B502E-F603-4D6E-AAC4-B6B15822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61" y="21390"/>
            <a:ext cx="8457730" cy="586498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b="1" i="1" dirty="0" err="1">
                <a:solidFill>
                  <a:schemeClr val="bg1"/>
                </a:solidFill>
                <a:effectLst/>
              </a:rPr>
              <a:t>mjr</a:t>
            </a:r>
            <a:r>
              <a:rPr lang="en-US" sz="3700" b="1" i="1" dirty="0">
                <a:solidFill>
                  <a:schemeClr val="bg1"/>
                </a:solidFill>
                <a:effectLst/>
              </a:rPr>
              <a:t> Adam </a:t>
            </a:r>
            <a:r>
              <a:rPr lang="en-US" sz="3700" b="1" i="1" dirty="0" err="1">
                <a:solidFill>
                  <a:schemeClr val="bg1"/>
                </a:solidFill>
                <a:effectLst/>
              </a:rPr>
              <a:t>Lazarowicz</a:t>
            </a:r>
            <a:r>
              <a:rPr lang="en-US" sz="3700" b="1" i="1" dirty="0">
                <a:solidFill>
                  <a:schemeClr val="bg1"/>
                </a:solidFill>
                <a:effectLst/>
              </a:rPr>
              <a:t> </a:t>
            </a:r>
            <a:r>
              <a:rPr lang="en-US" sz="3700" b="0" i="1" dirty="0">
                <a:solidFill>
                  <a:schemeClr val="bg1"/>
                </a:solidFill>
                <a:effectLst/>
              </a:rPr>
              <a:t> </a:t>
            </a:r>
            <a:r>
              <a:rPr lang="en-US" sz="3700" b="1" i="1" dirty="0">
                <a:solidFill>
                  <a:schemeClr val="bg1"/>
                </a:solidFill>
                <a:effectLst/>
              </a:rPr>
              <a:t>„</a:t>
            </a:r>
            <a:r>
              <a:rPr lang="en-US" sz="3700" b="1" i="1" dirty="0" err="1">
                <a:solidFill>
                  <a:schemeClr val="bg1"/>
                </a:solidFill>
                <a:effectLst/>
              </a:rPr>
              <a:t>Jadzik</a:t>
            </a:r>
            <a:r>
              <a:rPr lang="en-US" sz="3700" b="1" i="1" dirty="0">
                <a:solidFill>
                  <a:schemeClr val="bg1"/>
                </a:solidFill>
                <a:effectLst/>
              </a:rPr>
              <a:t>”, „Grot”, „</a:t>
            </a:r>
            <a:r>
              <a:rPr lang="en-US" sz="3700" b="1" i="1" dirty="0" err="1">
                <a:solidFill>
                  <a:schemeClr val="bg1"/>
                </a:solidFill>
                <a:effectLst/>
              </a:rPr>
              <a:t>Klamra</a:t>
            </a:r>
            <a:r>
              <a:rPr lang="en-US" sz="3700" b="1" i="1" dirty="0">
                <a:solidFill>
                  <a:schemeClr val="bg1"/>
                </a:solidFill>
                <a:effectLst/>
              </a:rPr>
              <a:t>”</a:t>
            </a:r>
            <a:endParaRPr lang="en-US" sz="3700" i="1" dirty="0">
              <a:solidFill>
                <a:schemeClr val="bg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4FCECCE4-3046-4A76-B4C0-767A6251C6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D6F309B0-04E5-4883-9605-1364452C68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E11AE0B5-579B-4455-9159-4E4F0A8CCE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7D011DD2-D339-42A2-B916-5E9494D4A4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BE43332E-2051-4B76-BC37-83CA62919D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6B80359C-87A2-4B25-838D-8F833616F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096F20E2-F42F-4B71-8BC5-478533FE16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34039184-A11C-46AE-854D-8B22944360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3D2F1956-BECA-4651-82AD-00D7D7F59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A3F1C39C-42B5-430D-84F0-7018DD01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BA7D71D2-799A-4C6D-AD0E-D7BCF15E9F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5C9B72C0-DA11-4A2F-BADC-5BD946CFD0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Ilustracja">
            <a:extLst>
              <a:ext uri="{FF2B5EF4-FFF2-40B4-BE49-F238E27FC236}">
                <a16:creationId xmlns="" xmlns:a16="http://schemas.microsoft.com/office/drawing/2014/main" id="{25282B2A-E8CD-40E8-9E29-C476FBA06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213"/>
          <a:stretch/>
        </p:blipFill>
        <p:spPr bwMode="auto">
          <a:xfrm>
            <a:off x="285457" y="581826"/>
            <a:ext cx="3957904" cy="534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2219C598-7B69-490E-97B6-4E4DC4964F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6200000">
            <a:off x="562055" y="850149"/>
            <a:ext cx="304800" cy="429768"/>
            <a:chOff x="215328" y="-46937"/>
            <a:chExt cx="304800" cy="2773841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EF504F69-53C8-4088-9C6A-56FFDA3318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F5EDE870-C63A-4D06-A144-9652B7D895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4CB714C2-8F44-4A42-BA66-2516AFA81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B844F522-4E10-42B1-840D-5959A9639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2" name="Content Placeholder 4101">
            <a:extLst>
              <a:ext uri="{FF2B5EF4-FFF2-40B4-BE49-F238E27FC236}">
                <a16:creationId xmlns="" xmlns:a16="http://schemas.microsoft.com/office/drawing/2014/main" id="{FCD87DAE-08A6-40C5-991D-8838E6A1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907" y="1045181"/>
            <a:ext cx="7433427" cy="5596159"/>
          </a:xfrm>
          <a:noFill/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1800" b="0" i="0" dirty="0">
                <a:solidFill>
                  <a:schemeClr val="bg1"/>
                </a:solidFill>
                <a:effectLst/>
                <a:latin typeface="PT Sans"/>
              </a:rPr>
              <a:t>Urodził się 14 października 1902 roku w </a:t>
            </a:r>
            <a:r>
              <a:rPr lang="pl-PL" sz="1800" b="0" i="0" dirty="0" err="1">
                <a:solidFill>
                  <a:schemeClr val="bg1"/>
                </a:solidFill>
                <a:effectLst/>
                <a:latin typeface="PT Sans"/>
              </a:rPr>
              <a:t>Berezownicy</a:t>
            </a:r>
            <a:r>
              <a:rPr lang="pl-PL" sz="1800" b="0" i="0" dirty="0">
                <a:solidFill>
                  <a:schemeClr val="bg1"/>
                </a:solidFill>
                <a:effectLst/>
                <a:latin typeface="PT Sans"/>
              </a:rPr>
              <a:t> Małej k. Zbaraża na Podolu.  W 1919 r. zgłosił się jako ochotnik do Wojska Polskiego. Wziął udział w walkach na Wołyniu. Ponownie zgłosił się ochotniczo do wojska w 1920 roku, został ranny w walkach pod Ostrołęką. Po uzyskaniu matury w 1921 roku, rozpoczął studia na Wydziale Historycznym Uniwersytetu Jagiellońskiego. W 1931 r. ukończył kurs podchorążych piechoty i został mianowany podporucznikiem. W 1940 roku został komendantem Placówki Dębica, a następie komendantem Obwodu w grudniu 1940 r. Pod jego dowodzeniem Obwód „Deser” wyrósł do rangi najlepszego Obwodu w Inspektoracie Rzeszowskim za co otrzymał                      w nagrodę sztandar przechodni. Współdziałał z Armią Czerwoną dostarczając jej cennych informacji wywiadowczych dot. położenia i wiedzy nt. wojsk niemieckich. Za tą pomoc został odznaczony Orderem Czerwonej Gwiazdy. Po przedostaniu się do Rzeszowa pełnił funkcje inspektora likwidowanego Inspektoratu AK Rzeszów. Następnie zaangażował się               w działalność w strukturach Nie – DSZ – WiN. Został zamordowany w dniu 1 marca 1951 roku w więzieniu przy Rakowieckiej na Mokotowie.  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75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B4212D6-B1A5-4E83-9B3D-F49EC662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-122501"/>
            <a:ext cx="6042990" cy="1325563"/>
          </a:xfrm>
        </p:spPr>
        <p:txBody>
          <a:bodyPr>
            <a:normAutofit/>
          </a:bodyPr>
          <a:lstStyle/>
          <a:p>
            <a:r>
              <a:rPr lang="pl-PL" sz="2000" b="1" i="1" dirty="0">
                <a:effectLst/>
                <a:latin typeface="Arial" panose="020B0604020202020204" pitchFamily="34" charset="0"/>
              </a:rPr>
              <a:t>kpt. Mieczysław Kawalec,,</a:t>
            </a:r>
            <a:r>
              <a:rPr lang="pl-PL" sz="2000" b="0" i="1" dirty="0">
                <a:effectLst/>
                <a:latin typeface="Arial" panose="020B0604020202020204" pitchFamily="34" charset="0"/>
              </a:rPr>
              <a:t> </a:t>
            </a:r>
            <a:r>
              <a:rPr lang="pl-PL" sz="2000" b="1" i="1" dirty="0">
                <a:effectLst/>
                <a:latin typeface="Arial" panose="020B0604020202020204" pitchFamily="34" charset="0"/>
              </a:rPr>
              <a:t>Iza’’,, Żbik’’, ,,Psarski’’, ,,Stanisławski’’</a:t>
            </a:r>
            <a:endParaRPr lang="pl-PL" sz="2000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CF56BE0-4F6B-441D-92EB-C13DD82D4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2" y="1351723"/>
            <a:ext cx="6135757" cy="47045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b="0" i="0" dirty="0">
                <a:effectLst/>
                <a:latin typeface="Arial" panose="020B0604020202020204" pitchFamily="34" charset="0"/>
              </a:rPr>
              <a:t>Urodził się 5 lipca 1916 w </a:t>
            </a:r>
            <a:r>
              <a:rPr lang="pl-PL" sz="2000" dirty="0" err="1">
                <a:latin typeface="Arial" panose="020B0604020202020204" pitchFamily="34" charset="0"/>
              </a:rPr>
              <a:t>Trzcianie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, zmarł 1 marca 1951 w </a:t>
            </a:r>
            <a:r>
              <a:rPr lang="pl-PL" sz="2000" dirty="0">
                <a:latin typeface="Arial" panose="020B0604020202020204" pitchFamily="34" charset="0"/>
              </a:rPr>
              <a:t>Warszawie</a:t>
            </a:r>
            <a:r>
              <a:rPr lang="pl-PL" sz="2000" b="0" i="0" dirty="0">
                <a:effectLst/>
                <a:latin typeface="Calibri" panose="020F0502020204030204" pitchFamily="34" charset="0"/>
              </a:rPr>
              <a:t>.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 Absolwent i asystent na </a:t>
            </a:r>
            <a:r>
              <a:rPr lang="pl-PL" sz="2000" dirty="0">
                <a:latin typeface="Arial" panose="020B0604020202020204" pitchFamily="34" charset="0"/>
              </a:rPr>
              <a:t>Wydziale Prawa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 </a:t>
            </a:r>
            <a:r>
              <a:rPr lang="pl-PL" sz="2000" dirty="0">
                <a:latin typeface="Arial" panose="020B0604020202020204" pitchFamily="34" charset="0"/>
              </a:rPr>
              <a:t>Uniwersytetu Jana Kazimierza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 we Lwowie. W 1939 walczył w </a:t>
            </a:r>
            <a:r>
              <a:rPr lang="pl-PL" sz="2000" dirty="0">
                <a:latin typeface="Arial" panose="020B0604020202020204" pitchFamily="34" charset="0"/>
              </a:rPr>
              <a:t>obronie Lwowa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. Od 1940 w stopniu majora w </a:t>
            </a:r>
            <a:r>
              <a:rPr lang="pl-PL" sz="2000" dirty="0">
                <a:latin typeface="Arial" panose="020B0604020202020204" pitchFamily="34" charset="0"/>
              </a:rPr>
              <a:t>ZWZ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-</a:t>
            </a:r>
            <a:r>
              <a:rPr lang="pl-PL" sz="2000" dirty="0">
                <a:latin typeface="Arial" panose="020B0604020202020204" pitchFamily="34" charset="0"/>
              </a:rPr>
              <a:t>AK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: oficer wywiadu, zastępca komendanta i komendant w Obwodzie Rzeszów.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000" b="0" i="0" dirty="0">
                <a:effectLst/>
                <a:latin typeface="Arial" panose="020B0604020202020204" pitchFamily="34" charset="0"/>
              </a:rPr>
              <a:t>Od 1945 był kierownikiem wywiadu Okręgu Rzeszowskiego WiN. Aresztowany został 1 lutego 1948 w </a:t>
            </a:r>
            <a:r>
              <a:rPr lang="pl-PL" sz="2000" dirty="0">
                <a:latin typeface="Arial" panose="020B0604020202020204" pitchFamily="34" charset="0"/>
              </a:rPr>
              <a:t>Poroninie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, wraz z pozostałymi członkami Zarządu Głównego WiN został poddany nadzorowanemu przez </a:t>
            </a:r>
            <a:r>
              <a:rPr lang="pl-PL" sz="2000" dirty="0">
                <a:latin typeface="Arial" panose="020B0604020202020204" pitchFamily="34" charset="0"/>
              </a:rPr>
              <a:t>NKWD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 śledztwu. Sąd skazał go na czterokrotną karę śmierci w pokazowym procesie 5–14 października 1950. Został zabity strzałem w tył głowy 1 marca 1951 r. </a:t>
            </a:r>
            <a:endParaRPr lang="pl-PL" sz="20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Obraz zawierający drzewo, zewnętrzne, kamień, park&#10;&#10;Opis wygenerowany automatycznie">
            <a:extLst>
              <a:ext uri="{FF2B5EF4-FFF2-40B4-BE49-F238E27FC236}">
                <a16:creationId xmlns="" xmlns:a16="http://schemas.microsoft.com/office/drawing/2014/main" id="{EAB4CFC0-75F5-4B12-8C7D-178C4844A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1" r="-2" b="31735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81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9B76D444-2756-434F-AE61-96D69830C1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0478508-7782-4A7A-943F-10DE63D2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76" y="-492369"/>
            <a:ext cx="5398228" cy="1777419"/>
          </a:xfrm>
        </p:spPr>
        <p:txBody>
          <a:bodyPr anchor="b">
            <a:normAutofit/>
          </a:bodyPr>
          <a:lstStyle/>
          <a:p>
            <a:pPr rtl="0" fontAlgn="base"/>
            <a:r>
              <a:rPr lang="en-US" sz="2200" b="0" i="0" dirty="0">
                <a:effectLst/>
                <a:latin typeface="+mn-lt"/>
              </a:rPr>
              <a:t> </a:t>
            </a:r>
            <a:r>
              <a:rPr lang="en-US" sz="2200" b="0" i="1" dirty="0">
                <a:effectLst/>
                <a:latin typeface="+mn-lt"/>
              </a:rPr>
              <a:t/>
            </a:r>
            <a:br>
              <a:rPr lang="en-US" sz="2200" b="0" i="1" dirty="0">
                <a:effectLst/>
                <a:latin typeface="+mn-lt"/>
              </a:rPr>
            </a:br>
            <a:r>
              <a:rPr lang="en-US" sz="2200" b="1" i="1" dirty="0" err="1">
                <a:effectLst/>
                <a:latin typeface="+mn-lt"/>
              </a:rPr>
              <a:t>kpt</a:t>
            </a:r>
            <a:r>
              <a:rPr lang="en-US" sz="2200" b="1" i="1" dirty="0">
                <a:effectLst/>
                <a:latin typeface="+mn-lt"/>
              </a:rPr>
              <a:t>. Józef </a:t>
            </a:r>
            <a:r>
              <a:rPr lang="en-US" sz="2200" b="1" i="1" dirty="0" err="1">
                <a:effectLst/>
                <a:latin typeface="+mn-lt"/>
              </a:rPr>
              <a:t>Batory</a:t>
            </a:r>
            <a:r>
              <a:rPr lang="en-US" sz="2200" b="0" i="1" dirty="0">
                <a:effectLst/>
                <a:latin typeface="+mn-lt"/>
              </a:rPr>
              <a:t> </a:t>
            </a:r>
            <a:r>
              <a:rPr lang="en-US" sz="2200" b="1" i="1" dirty="0">
                <a:effectLst/>
                <a:latin typeface="+mn-lt"/>
              </a:rPr>
              <a:t>„</a:t>
            </a:r>
            <a:r>
              <a:rPr lang="en-US" sz="2200" b="1" i="1" dirty="0" err="1">
                <a:effectLst/>
                <a:latin typeface="+mn-lt"/>
              </a:rPr>
              <a:t>Argus”,,Wojtek</a:t>
            </a:r>
            <a:r>
              <a:rPr lang="en-US" sz="2200" b="1" i="1" dirty="0">
                <a:effectLst/>
                <a:latin typeface="+mn-lt"/>
              </a:rPr>
              <a:t>”, „</a:t>
            </a:r>
            <a:r>
              <a:rPr lang="en-US" sz="2200" b="1" i="1" dirty="0" err="1">
                <a:effectLst/>
                <a:latin typeface="+mn-lt"/>
              </a:rPr>
              <a:t>Orkan</a:t>
            </a:r>
            <a:r>
              <a:rPr lang="en-US" sz="2200" b="1" i="1" dirty="0">
                <a:effectLst/>
                <a:latin typeface="+mn-lt"/>
              </a:rPr>
              <a:t>”, „August”</a:t>
            </a:r>
            <a:r>
              <a:rPr lang="en-US" sz="2200" b="0" i="1" dirty="0">
                <a:effectLst/>
                <a:latin typeface="+mn-lt"/>
              </a:rPr>
              <a:t> </a:t>
            </a:r>
            <a:r>
              <a:rPr lang="en-US" sz="2200" b="0" i="0" dirty="0">
                <a:effectLst/>
                <a:latin typeface="Segoe UI" panose="020B0502040204020203" pitchFamily="34" charset="0"/>
              </a:rPr>
              <a:t/>
            </a:r>
            <a:br>
              <a:rPr lang="en-US" sz="2200" b="0" i="0" dirty="0">
                <a:effectLst/>
                <a:latin typeface="Segoe UI" panose="020B0502040204020203" pitchFamily="34" charset="0"/>
              </a:rPr>
            </a:br>
            <a:endParaRPr lang="pl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819F69A-A7E7-4F0C-93AE-62BA8E3E3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20" y="1139686"/>
            <a:ext cx="5889972" cy="5554291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l-PL" sz="2400" b="0" i="0" dirty="0">
                <a:effectLst/>
                <a:latin typeface="Arial" panose="020B0604020202020204" pitchFamily="34" charset="0"/>
              </a:rPr>
              <a:t>Urodził się 20 lutego 1914 w </a:t>
            </a:r>
            <a:r>
              <a:rPr lang="pl-PL" sz="2400" dirty="0">
                <a:latin typeface="Arial" panose="020B0604020202020204" pitchFamily="34" charset="0"/>
              </a:rPr>
              <a:t>Weryni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, zmarł 1 marca 1951 w </a:t>
            </a:r>
            <a:r>
              <a:rPr lang="pl-PL" sz="2400" dirty="0">
                <a:latin typeface="Arial" panose="020B0604020202020204" pitchFamily="34" charset="0"/>
              </a:rPr>
              <a:t>Warszawie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. Pochodził z rodziny rolniczej, maturę zdał w Prywatnym Koedukacyjnym Gimnazjum w Kolbuszowej, w 1937 rozpoczął studia na Wydziale Prawa </a:t>
            </a:r>
            <a:r>
              <a:rPr lang="pl-PL" sz="2400" dirty="0">
                <a:latin typeface="Arial" panose="020B0604020202020204" pitchFamily="34" charset="0"/>
              </a:rPr>
              <a:t>Uniwersytetu Jagiellońskiego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. W stopniu podporucznika ukończył Kurs Podchorążych Rezerwy Piechoty w </a:t>
            </a:r>
            <a:r>
              <a:rPr lang="pl-PL" sz="2400" dirty="0">
                <a:latin typeface="Arial" panose="020B0604020202020204" pitchFamily="34" charset="0"/>
              </a:rPr>
              <a:t>22 Dywizji Piechoty Górskiej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. Od jesieni 1945 r. aż do końca 1947 r. był stałym </a:t>
            </a:r>
            <a:r>
              <a:rPr lang="pl-PL" sz="2400" dirty="0">
                <a:latin typeface="Arial" panose="020B0604020202020204" pitchFamily="34" charset="0"/>
              </a:rPr>
              <a:t>łącznikiem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 WiN-u. Aresztowany przez </a:t>
            </a:r>
            <a:r>
              <a:rPr lang="pl-PL" sz="2400" dirty="0">
                <a:latin typeface="Arial" panose="020B0604020202020204" pitchFamily="34" charset="0"/>
              </a:rPr>
              <a:t>UB 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2 grudnia 1947 r. Brutalne śledztwo trwało 3 lata i było prowadzone pod bezpośrednim nadzorem </a:t>
            </a:r>
            <a:r>
              <a:rPr lang="pl-PL" sz="2400" dirty="0">
                <a:latin typeface="Arial" panose="020B0604020202020204" pitchFamily="34" charset="0"/>
              </a:rPr>
              <a:t>NKWD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. Został rozstrzelany 1 marca 1951 r. w </a:t>
            </a:r>
            <a:r>
              <a:rPr lang="pl-PL" sz="2400" dirty="0">
                <a:latin typeface="Arial" panose="020B0604020202020204" pitchFamily="34" charset="0"/>
              </a:rPr>
              <a:t>więzieniu mokotowskim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. </a:t>
            </a:r>
            <a:endParaRPr lang="pl-PL" sz="24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CF8F36E2-BBE5-43FE-822F-AD8CAE08C0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C25A9EC4-51D4-4C2E-9ED0-2C0A0A6BB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6620"/>
          <a:stretch/>
        </p:blipFill>
        <p:spPr bwMode="auto">
          <a:xfrm>
            <a:off x="6749145" y="573678"/>
            <a:ext cx="5103206" cy="57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13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BDFCF8D15EDB47953FCA760A84C25C" ma:contentTypeVersion="7" ma:contentTypeDescription="Utwórz nowy dokument." ma:contentTypeScope="" ma:versionID="859b340812a66846256e5341de1e60d1">
  <xsd:schema xmlns:xsd="http://www.w3.org/2001/XMLSchema" xmlns:xs="http://www.w3.org/2001/XMLSchema" xmlns:p="http://schemas.microsoft.com/office/2006/metadata/properties" xmlns:ns3="506a9a46-9d77-4840-877a-cc5bfa54ca4d" xmlns:ns4="e1d30d11-5f9f-41c5-81c1-411820f5ec91" targetNamespace="http://schemas.microsoft.com/office/2006/metadata/properties" ma:root="true" ma:fieldsID="641831ac87e9aa2e3130bea7df908d79" ns3:_="" ns4:_="">
    <xsd:import namespace="506a9a46-9d77-4840-877a-cc5bfa54ca4d"/>
    <xsd:import namespace="e1d30d11-5f9f-41c5-81c1-411820f5ec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9a46-9d77-4840-877a-cc5bfa54ca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30d11-5f9f-41c5-81c1-411820f5ec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DA9B86-A79E-46B1-AB26-B06AA3F9A0A1}">
  <ds:schemaRefs>
    <ds:schemaRef ds:uri="http://purl.org/dc/dcmitype/"/>
    <ds:schemaRef ds:uri="e1d30d11-5f9f-41c5-81c1-411820f5ec9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506a9a46-9d77-4840-877a-cc5bfa54ca4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8073932-E140-4C17-867F-1F3E647D8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a9a46-9d77-4840-877a-cc5bfa54ca4d"/>
    <ds:schemaRef ds:uri="e1d30d11-5f9f-41c5-81c1-411820f5ec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80F9C0-7112-484C-B9B2-E9D42534FB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202</Words>
  <Application>Microsoft Office PowerPoint</Application>
  <PresentationFormat>Niestandardowy</PresentationFormat>
  <Paragraphs>60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Żołnierze wyklęci, Żołnierze niezłomni    Antykomunistyczne podziemie na Rzeszowszczyźnie   po 1944 roku.  </vt:lpstr>
      <vt:lpstr>,,Żołnierze wyklęci &amp; żołnierze niezłomni’’  </vt:lpstr>
      <vt:lpstr>Żołnierze ,,wyklęci’’ na terenie Rzeszowszczyzny   </vt:lpstr>
      <vt:lpstr>1 marca - Narodowy Dzień Pamięci „Żołnierzy Wyklętych”.    </vt:lpstr>
      <vt:lpstr>Pomnik Żołnierzy Wyklętych w Rzeszowie </vt:lpstr>
      <vt:lpstr>mjr Łukasz Ciepliński "Ostrowski", "Bogdan", "Ludwik" </vt:lpstr>
      <vt:lpstr>mjr Adam Lazarowicz  „Jadzik”, „Grot”, „Klamra”</vt:lpstr>
      <vt:lpstr>kpt. Mieczysław Kawalec,, Iza’’,, Żbik’’, ,,Psarski’’, ,,Stanisławski’’</vt:lpstr>
      <vt:lpstr>  kpt. Józef Batory „Argus”,,Wojtek”, „Orkan”, „August”  </vt:lpstr>
      <vt:lpstr>  por.Franciszek Błażej „Tadeusz”, „Poleski”, „Roman”, „Bogusław”  </vt:lpstr>
      <vt:lpstr>kpt. Józef Rzepka ,,Krzysztof’’, ,,Rekin’’, ,,Stefan’’, ,,Znicz’’  </vt:lpstr>
      <vt:lpstr>    por. Karol Chmiel „Grom”, „Zygmunt”, „Katonowicz”, „Leon’’  </vt:lpstr>
      <vt:lpstr>Dziękujemy za obejrzenie naszej prezentacji, mamy nadzieję, że się podobała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</dc:creator>
  <cp:lastModifiedBy>Lenovo</cp:lastModifiedBy>
  <cp:revision>3</cp:revision>
  <dcterms:created xsi:type="dcterms:W3CDTF">2021-02-18T09:25:15Z</dcterms:created>
  <dcterms:modified xsi:type="dcterms:W3CDTF">2021-02-26T19:00:56Z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0x0101002BBDFCF8D15EDB47953FCA760A84C25C</vt:lpwstr>
  </property>
</Properties>
</file>